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16" r:id="rId1"/>
  </p:sldMasterIdLst>
  <p:notesMasterIdLst>
    <p:notesMasterId r:id="rId15"/>
  </p:notesMasterIdLst>
  <p:handoutMasterIdLst>
    <p:handoutMasterId r:id="rId16"/>
  </p:handoutMasterIdLst>
  <p:sldIdLst>
    <p:sldId id="321" r:id="rId2"/>
    <p:sldId id="280" r:id="rId3"/>
    <p:sldId id="328" r:id="rId4"/>
    <p:sldId id="336" r:id="rId5"/>
    <p:sldId id="314" r:id="rId6"/>
    <p:sldId id="326" r:id="rId7"/>
    <p:sldId id="324" r:id="rId8"/>
    <p:sldId id="331" r:id="rId9"/>
    <p:sldId id="332" r:id="rId10"/>
    <p:sldId id="333" r:id="rId11"/>
    <p:sldId id="334" r:id="rId12"/>
    <p:sldId id="337" r:id="rId13"/>
    <p:sldId id="338" r:id="rId14"/>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97DAD5"/>
    <a:srgbClr val="7ED1CA"/>
    <a:srgbClr val="00AFB4"/>
    <a:srgbClr val="01B8AA"/>
    <a:srgbClr val="595959"/>
    <a:srgbClr val="103D6F"/>
    <a:srgbClr val="E6E6E6"/>
    <a:srgbClr val="3CB5BD"/>
    <a:srgbClr val="F8FC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66" autoAdjust="0"/>
  </p:normalViewPr>
  <p:slideViewPr>
    <p:cSldViewPr snapToGrid="0">
      <p:cViewPr varScale="1">
        <p:scale>
          <a:sx n="101" d="100"/>
          <a:sy n="101" d="100"/>
        </p:scale>
        <p:origin x="8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2" y="2"/>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50445" y="2"/>
            <a:ext cx="2945659" cy="498056"/>
          </a:xfrm>
          <a:prstGeom prst="rect">
            <a:avLst/>
          </a:prstGeom>
        </p:spPr>
        <p:txBody>
          <a:bodyPr vert="horz" lIns="91440" tIns="45720" rIns="91440" bIns="45720" rtlCol="0"/>
          <a:lstStyle>
            <a:lvl1pPr algn="r">
              <a:defRPr sz="1200"/>
            </a:lvl1pPr>
          </a:lstStyle>
          <a:p>
            <a:fld id="{4C6A8414-E5C9-4B80-8415-99A58FD8EAA8}" type="datetimeFigureOut">
              <a:rPr lang="tr-TR" smtClean="0"/>
              <a:t>31.01.2024</a:t>
            </a:fld>
            <a:endParaRPr lang="tr-TR"/>
          </a:p>
        </p:txBody>
      </p:sp>
      <p:sp>
        <p:nvSpPr>
          <p:cNvPr id="4" name="Altbilgi Yer Tutucusu 3"/>
          <p:cNvSpPr>
            <a:spLocks noGrp="1"/>
          </p:cNvSpPr>
          <p:nvPr>
            <p:ph type="ftr" sz="quarter" idx="2"/>
          </p:nvPr>
        </p:nvSpPr>
        <p:spPr>
          <a:xfrm>
            <a:off x="2" y="9428586"/>
            <a:ext cx="2945659" cy="498055"/>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50445" y="9428586"/>
            <a:ext cx="2945659" cy="498055"/>
          </a:xfrm>
          <a:prstGeom prst="rect">
            <a:avLst/>
          </a:prstGeom>
        </p:spPr>
        <p:txBody>
          <a:bodyPr vert="horz" lIns="91440" tIns="45720" rIns="91440" bIns="45720" rtlCol="0" anchor="b"/>
          <a:lstStyle>
            <a:lvl1pPr algn="r">
              <a:defRPr sz="1200"/>
            </a:lvl1pPr>
          </a:lstStyle>
          <a:p>
            <a:fld id="{8B6728D9-0356-4CB6-83D9-3CFBBBB81CFA}" type="slidenum">
              <a:rPr lang="tr-TR" smtClean="0"/>
              <a:t>‹#›</a:t>
            </a:fld>
            <a:endParaRPr lang="tr-TR"/>
          </a:p>
        </p:txBody>
      </p:sp>
    </p:spTree>
    <p:extLst>
      <p:ext uri="{BB962C8B-B14F-4D97-AF65-F5344CB8AC3E}">
        <p14:creationId xmlns:p14="http://schemas.microsoft.com/office/powerpoint/2010/main" val="2826625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99E7D43-B937-45EB-8577-22E03BC9313B}" type="datetimeFigureOut">
              <a:rPr lang="tr-TR" smtClean="0"/>
              <a:t>31.01.2024</a:t>
            </a:fld>
            <a:endParaRPr lang="tr-TR"/>
          </a:p>
        </p:txBody>
      </p:sp>
      <p:sp>
        <p:nvSpPr>
          <p:cNvPr id="4" name="Slayt Görüntüsü Yer Tutucusu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452" y="4776790"/>
            <a:ext cx="5438775" cy="3908425"/>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0C27CA3-E2B9-4F10-80DC-64B80B217A9F}" type="slidenum">
              <a:rPr lang="tr-TR" smtClean="0"/>
              <a:t>‹#›</a:t>
            </a:fld>
            <a:endParaRPr lang="tr-TR"/>
          </a:p>
        </p:txBody>
      </p:sp>
    </p:spTree>
    <p:extLst>
      <p:ext uri="{BB962C8B-B14F-4D97-AF65-F5344CB8AC3E}">
        <p14:creationId xmlns:p14="http://schemas.microsoft.com/office/powerpoint/2010/main" val="332008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0C27CA3-E2B9-4F10-80DC-64B80B217A9F}" type="slidenum">
              <a:rPr lang="tr-TR" smtClean="0"/>
              <a:t>3</a:t>
            </a:fld>
            <a:endParaRPr lang="tr-TR"/>
          </a:p>
        </p:txBody>
      </p:sp>
    </p:spTree>
    <p:extLst>
      <p:ext uri="{BB962C8B-B14F-4D97-AF65-F5344CB8AC3E}">
        <p14:creationId xmlns:p14="http://schemas.microsoft.com/office/powerpoint/2010/main" val="1411504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0C27CA3-E2B9-4F10-80DC-64B80B217A9F}" type="slidenum">
              <a:rPr lang="tr-TR" smtClean="0"/>
              <a:t>6</a:t>
            </a:fld>
            <a:endParaRPr lang="tr-TR"/>
          </a:p>
        </p:txBody>
      </p:sp>
    </p:spTree>
    <p:extLst>
      <p:ext uri="{BB962C8B-B14F-4D97-AF65-F5344CB8AC3E}">
        <p14:creationId xmlns:p14="http://schemas.microsoft.com/office/powerpoint/2010/main" val="149708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0C27CA3-E2B9-4F10-80DC-64B80B217A9F}" type="slidenum">
              <a:rPr lang="tr-TR" smtClean="0"/>
              <a:t>7</a:t>
            </a:fld>
            <a:endParaRPr lang="tr-TR"/>
          </a:p>
        </p:txBody>
      </p:sp>
    </p:spTree>
    <p:extLst>
      <p:ext uri="{BB962C8B-B14F-4D97-AF65-F5344CB8AC3E}">
        <p14:creationId xmlns:p14="http://schemas.microsoft.com/office/powerpoint/2010/main" val="250654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0C27CA3-E2B9-4F10-80DC-64B80B217A9F}" type="slidenum">
              <a:rPr lang="tr-TR" smtClean="0"/>
              <a:t>8</a:t>
            </a:fld>
            <a:endParaRPr lang="tr-TR"/>
          </a:p>
        </p:txBody>
      </p:sp>
    </p:spTree>
    <p:extLst>
      <p:ext uri="{BB962C8B-B14F-4D97-AF65-F5344CB8AC3E}">
        <p14:creationId xmlns:p14="http://schemas.microsoft.com/office/powerpoint/2010/main" val="218433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0C27CA3-E2B9-4F10-80DC-64B80B217A9F}" type="slidenum">
              <a:rPr lang="tr-TR" smtClean="0"/>
              <a:t>9</a:t>
            </a:fld>
            <a:endParaRPr lang="tr-TR"/>
          </a:p>
        </p:txBody>
      </p:sp>
    </p:spTree>
    <p:extLst>
      <p:ext uri="{BB962C8B-B14F-4D97-AF65-F5344CB8AC3E}">
        <p14:creationId xmlns:p14="http://schemas.microsoft.com/office/powerpoint/2010/main" val="208406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0C27CA3-E2B9-4F10-80DC-64B80B217A9F}" type="slidenum">
              <a:rPr lang="tr-TR" smtClean="0"/>
              <a:t>10</a:t>
            </a:fld>
            <a:endParaRPr lang="tr-TR"/>
          </a:p>
        </p:txBody>
      </p:sp>
    </p:spTree>
    <p:extLst>
      <p:ext uri="{BB962C8B-B14F-4D97-AF65-F5344CB8AC3E}">
        <p14:creationId xmlns:p14="http://schemas.microsoft.com/office/powerpoint/2010/main" val="1617355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0C27CA3-E2B9-4F10-80DC-64B80B217A9F}" type="slidenum">
              <a:rPr lang="tr-TR" smtClean="0"/>
              <a:t>11</a:t>
            </a:fld>
            <a:endParaRPr lang="tr-TR"/>
          </a:p>
        </p:txBody>
      </p:sp>
    </p:spTree>
    <p:extLst>
      <p:ext uri="{BB962C8B-B14F-4D97-AF65-F5344CB8AC3E}">
        <p14:creationId xmlns:p14="http://schemas.microsoft.com/office/powerpoint/2010/main" val="14319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0C27CA3-E2B9-4F10-80DC-64B80B217A9F}" type="slidenum">
              <a:rPr lang="tr-TR" smtClean="0"/>
              <a:t>12</a:t>
            </a:fld>
            <a:endParaRPr lang="tr-TR"/>
          </a:p>
        </p:txBody>
      </p:sp>
    </p:spTree>
    <p:extLst>
      <p:ext uri="{BB962C8B-B14F-4D97-AF65-F5344CB8AC3E}">
        <p14:creationId xmlns:p14="http://schemas.microsoft.com/office/powerpoint/2010/main" val="1534982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0C27CA3-E2B9-4F10-80DC-64B80B217A9F}" type="slidenum">
              <a:rPr lang="tr-TR" smtClean="0"/>
              <a:t>13</a:t>
            </a:fld>
            <a:endParaRPr lang="tr-TR"/>
          </a:p>
        </p:txBody>
      </p:sp>
    </p:spTree>
    <p:extLst>
      <p:ext uri="{BB962C8B-B14F-4D97-AF65-F5344CB8AC3E}">
        <p14:creationId xmlns:p14="http://schemas.microsoft.com/office/powerpoint/2010/main" val="248184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DCDB5458-E6DC-417C-A6CE-69EDC9472647}" type="datetimeFigureOut">
              <a:rPr lang="tr-TR" smtClean="0"/>
              <a:t>31.01.2024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3810799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CDB5458-E6DC-417C-A6CE-69EDC9472647}" type="datetimeFigureOut">
              <a:rPr lang="tr-TR" smtClean="0"/>
              <a:t>31.01.2024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492598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CDB5458-E6DC-417C-A6CE-69EDC9472647}" type="datetimeFigureOut">
              <a:rPr lang="tr-TR" smtClean="0"/>
              <a:t>31.01.2024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138822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CDB5458-E6DC-417C-A6CE-69EDC9472647}" type="datetimeFigureOut">
              <a:rPr lang="tr-TR" smtClean="0"/>
              <a:t>31.01.2024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1646483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DCDB5458-E6DC-417C-A6CE-69EDC9472647}" type="datetimeFigureOut">
              <a:rPr lang="tr-TR" smtClean="0"/>
              <a:t>31.01.2024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61159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DCDB5458-E6DC-417C-A6CE-69EDC9472647}" type="datetimeFigureOut">
              <a:rPr lang="tr-TR" smtClean="0"/>
              <a:t>31.01.2024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240405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CDB5458-E6DC-417C-A6CE-69EDC9472647}" type="datetimeFigureOut">
              <a:rPr lang="tr-TR" smtClean="0"/>
              <a:t>31.01.2024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308627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DCDB5458-E6DC-417C-A6CE-69EDC9472647}" type="datetimeFigureOut">
              <a:rPr lang="tr-TR" smtClean="0"/>
              <a:t>31.01.2024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35083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CDB5458-E6DC-417C-A6CE-69EDC9472647}" type="datetimeFigureOut">
              <a:rPr lang="tr-TR" smtClean="0"/>
              <a:t>31.01.2024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3366492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DCDB5458-E6DC-417C-A6CE-69EDC9472647}" type="datetimeFigureOut">
              <a:rPr lang="tr-TR" smtClean="0"/>
              <a:t>31.01.2024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358975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DCDB5458-E6DC-417C-A6CE-69EDC9472647}" type="datetimeFigureOut">
              <a:rPr lang="tr-TR" smtClean="0"/>
              <a:t>31.01.2024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9F95C3-4658-47E0-A353-EF33A6348000}" type="slidenum">
              <a:rPr lang="tr-TR" smtClean="0"/>
              <a:t>‹#›</a:t>
            </a:fld>
            <a:endParaRPr lang="tr-TR"/>
          </a:p>
        </p:txBody>
      </p:sp>
    </p:spTree>
    <p:extLst>
      <p:ext uri="{BB962C8B-B14F-4D97-AF65-F5344CB8AC3E}">
        <p14:creationId xmlns:p14="http://schemas.microsoft.com/office/powerpoint/2010/main" val="425980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B5458-E6DC-417C-A6CE-69EDC9472647}" type="datetimeFigureOut">
              <a:rPr lang="tr-TR" smtClean="0"/>
              <a:t>31.01.2024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F95C3-4658-47E0-A353-EF33A6348000}" type="slidenum">
              <a:rPr lang="tr-TR" smtClean="0"/>
              <a:t>‹#›</a:t>
            </a:fld>
            <a:endParaRPr lang="tr-TR"/>
          </a:p>
        </p:txBody>
      </p:sp>
    </p:spTree>
    <p:extLst>
      <p:ext uri="{BB962C8B-B14F-4D97-AF65-F5344CB8AC3E}">
        <p14:creationId xmlns:p14="http://schemas.microsoft.com/office/powerpoint/2010/main" val="2666636148"/>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ext uri="{D42A27DB-BD31-4B8C-83A1-F6EECF244321}">
                <p14:modId xmlns:p14="http://schemas.microsoft.com/office/powerpoint/2010/main" val="1215857529"/>
              </p:ext>
            </p:extLst>
          </p:nvPr>
        </p:nvGraphicFramePr>
        <p:xfrm>
          <a:off x="1999827" y="3884501"/>
          <a:ext cx="8092440" cy="1920240"/>
        </p:xfrm>
        <a:graphic>
          <a:graphicData uri="http://schemas.openxmlformats.org/drawingml/2006/table">
            <a:tbl>
              <a:tblPr/>
              <a:tblGrid>
                <a:gridCol w="1873249">
                  <a:extLst>
                    <a:ext uri="{9D8B030D-6E8A-4147-A177-3AD203B41FA5}">
                      <a16:colId xmlns:a16="http://schemas.microsoft.com/office/drawing/2014/main" val="3908861590"/>
                    </a:ext>
                  </a:extLst>
                </a:gridCol>
                <a:gridCol w="6219191">
                  <a:extLst>
                    <a:ext uri="{9D8B030D-6E8A-4147-A177-3AD203B41FA5}">
                      <a16:colId xmlns:a16="http://schemas.microsoft.com/office/drawing/2014/main" val="3326532815"/>
                    </a:ext>
                  </a:extLst>
                </a:gridCol>
              </a:tblGrid>
              <a:tr h="1089660">
                <a:tc>
                  <a:txBody>
                    <a:bodyPr/>
                    <a:lstStyle/>
                    <a:p>
                      <a:pPr algn="ctr">
                        <a:spcAft>
                          <a:spcPts val="0"/>
                        </a:spcAft>
                      </a:pPr>
                      <a:r>
                        <a:rPr lang="tr-TR" sz="6000" b="1" dirty="0">
                          <a:solidFill>
                            <a:srgbClr val="595959"/>
                          </a:solidFill>
                          <a:effectLst/>
                          <a:latin typeface="Bodoni MT" panose="02070603080606020203" pitchFamily="18" charset="0"/>
                          <a:ea typeface="Times New Roman" panose="02020603050405020304" pitchFamily="18" charset="0"/>
                        </a:rPr>
                        <a:t>2024</a:t>
                      </a:r>
                      <a:endParaRPr lang="tr-TR" sz="1000" dirty="0">
                        <a:effectLst/>
                        <a:latin typeface="Times New Roman" panose="02020603050405020304" pitchFamily="18" charset="0"/>
                        <a:ea typeface="Times New Roman" panose="02020603050405020304" pitchFamily="18" charset="0"/>
                      </a:endParaRPr>
                    </a:p>
                  </a:txBody>
                  <a:tcPr marL="44450" marR="44450" marT="0" marB="0" anchor="ctr">
                    <a:lnL>
                      <a:noFill/>
                    </a:lnL>
                    <a:lnR w="28575" cap="flat" cmpd="sng" algn="ctr">
                      <a:solidFill>
                        <a:srgbClr val="808080"/>
                      </a:solidFill>
                      <a:prstDash val="solid"/>
                      <a:round/>
                      <a:headEnd type="none" w="med" len="med"/>
                      <a:tailEnd type="none" w="med" len="med"/>
                    </a:lnR>
                    <a:lnT>
                      <a:noFill/>
                    </a:lnT>
                    <a:lnB>
                      <a:noFill/>
                    </a:lnB>
                  </a:tcPr>
                </a:tc>
                <a:tc>
                  <a:txBody>
                    <a:bodyPr/>
                    <a:lstStyle/>
                    <a:p>
                      <a:pPr algn="ctr">
                        <a:spcBef>
                          <a:spcPts val="400"/>
                        </a:spcBef>
                        <a:spcAft>
                          <a:spcPts val="400"/>
                        </a:spcAft>
                      </a:pPr>
                      <a:r>
                        <a:rPr lang="tr-TR" sz="3000" b="1" baseline="0" dirty="0">
                          <a:solidFill>
                            <a:srgbClr val="002060"/>
                          </a:solidFill>
                          <a:effectLst/>
                          <a:latin typeface="Arial Black" panose="020B0A04020102020204" pitchFamily="34" charset="0"/>
                          <a:ea typeface="Times New Roman" panose="02020603050405020304" pitchFamily="18" charset="0"/>
                        </a:rPr>
                        <a:t>TRABZON </a:t>
                      </a:r>
                    </a:p>
                    <a:p>
                      <a:pPr algn="ctr">
                        <a:spcBef>
                          <a:spcPts val="400"/>
                        </a:spcBef>
                        <a:spcAft>
                          <a:spcPts val="400"/>
                        </a:spcAft>
                      </a:pPr>
                      <a:r>
                        <a:rPr lang="tr-TR" sz="3000" b="1" baseline="0" dirty="0">
                          <a:solidFill>
                            <a:srgbClr val="002060"/>
                          </a:solidFill>
                          <a:effectLst/>
                          <a:latin typeface="Arial Black" panose="020B0A04020102020204" pitchFamily="34" charset="0"/>
                          <a:ea typeface="Times New Roman" panose="02020603050405020304" pitchFamily="18" charset="0"/>
                        </a:rPr>
                        <a:t>İL KOORDİNASYON KURULU</a:t>
                      </a:r>
                    </a:p>
                    <a:p>
                      <a:pPr algn="ctr">
                        <a:spcBef>
                          <a:spcPts val="400"/>
                        </a:spcBef>
                        <a:spcAft>
                          <a:spcPts val="400"/>
                        </a:spcAft>
                      </a:pPr>
                      <a:r>
                        <a:rPr lang="tr-TR" sz="3000" b="1" baseline="0" dirty="0">
                          <a:solidFill>
                            <a:srgbClr val="595959"/>
                          </a:solidFill>
                          <a:effectLst/>
                          <a:latin typeface="Arial Black" panose="020B0A04020102020204" pitchFamily="34" charset="0"/>
                          <a:ea typeface="Times New Roman" panose="02020603050405020304" pitchFamily="18" charset="0"/>
                        </a:rPr>
                        <a:t>I. TOPLANTISI</a:t>
                      </a:r>
                    </a:p>
                    <a:p>
                      <a:pPr algn="ctr">
                        <a:spcBef>
                          <a:spcPts val="400"/>
                        </a:spcBef>
                        <a:spcAft>
                          <a:spcPts val="400"/>
                        </a:spcAft>
                      </a:pPr>
                      <a:r>
                        <a:rPr lang="tr-TR" sz="1600" b="1" baseline="0" dirty="0">
                          <a:solidFill>
                            <a:srgbClr val="595959"/>
                          </a:solidFill>
                          <a:effectLst/>
                          <a:latin typeface="Arial Black" panose="020B0A04020102020204" pitchFamily="34" charset="0"/>
                          <a:ea typeface="Times New Roman" panose="02020603050405020304" pitchFamily="18" charset="0"/>
                        </a:rPr>
                        <a:t>31 Ocak 2024</a:t>
                      </a:r>
                      <a:endParaRPr lang="tr-TR" sz="1600" dirty="0">
                        <a:solidFill>
                          <a:srgbClr val="595959"/>
                        </a:solidFill>
                        <a:effectLst/>
                        <a:latin typeface="Arial Black" panose="020B0A04020102020204" pitchFamily="34" charset="0"/>
                        <a:ea typeface="Times New Roman" panose="02020603050405020304" pitchFamily="18" charset="0"/>
                      </a:endParaRPr>
                    </a:p>
                  </a:txBody>
                  <a:tcPr marL="44450" marR="44450" marT="0" marB="0" anchor="ctr">
                    <a:lnL w="28575" cap="flat" cmpd="sng" algn="ctr">
                      <a:solidFill>
                        <a:srgbClr val="80808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84686217"/>
                  </a:ext>
                </a:extLst>
              </a:tr>
            </a:tbl>
          </a:graphicData>
        </a:graphic>
      </p:graphicFrame>
      <p:pic>
        <p:nvPicPr>
          <p:cNvPr id="8" name="Resim 1">
            <a:extLst>
              <a:ext uri="{FF2B5EF4-FFF2-40B4-BE49-F238E27FC236}">
                <a16:creationId xmlns:a16="http://schemas.microsoft.com/office/drawing/2014/main" id="{1097E5EC-F2F4-4B47-9DC4-0A246F3DC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0311" y="14492"/>
            <a:ext cx="6560269" cy="374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a:extLst>
              <a:ext uri="{FF2B5EF4-FFF2-40B4-BE49-F238E27FC236}">
                <a16:creationId xmlns:a16="http://schemas.microsoft.com/office/drawing/2014/main" id="{CAFB4253-44D4-4EFC-B41F-31DFA0658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02487"/>
            <a:ext cx="12265891" cy="1052853"/>
          </a:xfrm>
          <a:prstGeom prst="rect">
            <a:avLst/>
          </a:prstGeom>
        </p:spPr>
      </p:pic>
      <p:pic>
        <p:nvPicPr>
          <p:cNvPr id="11" name="Resim 10">
            <a:extLst>
              <a:ext uri="{FF2B5EF4-FFF2-40B4-BE49-F238E27FC236}">
                <a16:creationId xmlns:a16="http://schemas.microsoft.com/office/drawing/2014/main" id="{A9BA0579-A9B3-4C28-BB56-FBFF60A9BDCD}"/>
              </a:ext>
            </a:extLst>
          </p:cNvPr>
          <p:cNvPicPr>
            <a:picLocks noChangeAspect="1"/>
          </p:cNvPicPr>
          <p:nvPr/>
        </p:nvPicPr>
        <p:blipFill>
          <a:blip r:embed="rId4"/>
          <a:stretch>
            <a:fillRect/>
          </a:stretch>
        </p:blipFill>
        <p:spPr>
          <a:xfrm>
            <a:off x="5168880" y="6394688"/>
            <a:ext cx="1052269" cy="463312"/>
          </a:xfrm>
          <a:prstGeom prst="rect">
            <a:avLst/>
          </a:prstGeom>
        </p:spPr>
      </p:pic>
      <p:sp>
        <p:nvSpPr>
          <p:cNvPr id="12" name="Metin kutusu 11">
            <a:extLst>
              <a:ext uri="{FF2B5EF4-FFF2-40B4-BE49-F238E27FC236}">
                <a16:creationId xmlns:a16="http://schemas.microsoft.com/office/drawing/2014/main" id="{4D814DB7-4BB2-49E3-A48C-41DB9EA4178A}"/>
              </a:ext>
            </a:extLst>
          </p:cNvPr>
          <p:cNvSpPr txBox="1"/>
          <p:nvPr/>
        </p:nvSpPr>
        <p:spPr>
          <a:xfrm>
            <a:off x="8865773" y="6489766"/>
            <a:ext cx="321539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tr-TR"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İl Planlama ve Koordinasyon Müdürlüğü</a:t>
            </a:r>
          </a:p>
        </p:txBody>
      </p:sp>
      <p:pic>
        <p:nvPicPr>
          <p:cNvPr id="10" name="Resim 9">
            <a:extLst>
              <a:ext uri="{FF2B5EF4-FFF2-40B4-BE49-F238E27FC236}">
                <a16:creationId xmlns:a16="http://schemas.microsoft.com/office/drawing/2014/main" id="{85EB1333-9183-4E95-9879-2122032AED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9878" y="0"/>
            <a:ext cx="2022122" cy="1012325"/>
          </a:xfrm>
          <a:prstGeom prst="rect">
            <a:avLst/>
          </a:prstGeom>
        </p:spPr>
      </p:pic>
      <p:pic>
        <p:nvPicPr>
          <p:cNvPr id="13" name="Resim 12">
            <a:extLst>
              <a:ext uri="{FF2B5EF4-FFF2-40B4-BE49-F238E27FC236}">
                <a16:creationId xmlns:a16="http://schemas.microsoft.com/office/drawing/2014/main" id="{EFAC4142-761D-4E49-940A-800D6FCE9728}"/>
              </a:ext>
            </a:extLst>
          </p:cNvPr>
          <p:cNvPicPr>
            <a:picLocks noChangeAspect="1"/>
          </p:cNvPicPr>
          <p:nvPr/>
        </p:nvPicPr>
        <p:blipFill rotWithShape="1">
          <a:blip r:embed="rId6"/>
          <a:srcRect b="74324"/>
          <a:stretch/>
        </p:blipFill>
        <p:spPr>
          <a:xfrm>
            <a:off x="248638" y="96112"/>
            <a:ext cx="1751189" cy="792394"/>
          </a:xfrm>
          <a:prstGeom prst="rect">
            <a:avLst/>
          </a:prstGeom>
        </p:spPr>
      </p:pic>
      <p:sp>
        <p:nvSpPr>
          <p:cNvPr id="14" name="Metin kutusu 13">
            <a:extLst>
              <a:ext uri="{FF2B5EF4-FFF2-40B4-BE49-F238E27FC236}">
                <a16:creationId xmlns:a16="http://schemas.microsoft.com/office/drawing/2014/main" id="{E3787290-D563-4F42-A7F4-2C0C1A9FA53E}"/>
              </a:ext>
            </a:extLst>
          </p:cNvPr>
          <p:cNvSpPr txBox="1"/>
          <p:nvPr/>
        </p:nvSpPr>
        <p:spPr>
          <a:xfrm>
            <a:off x="-1" y="884401"/>
            <a:ext cx="3305175" cy="261610"/>
          </a:xfrm>
          <a:prstGeom prst="rect">
            <a:avLst/>
          </a:prstGeom>
          <a:solidFill>
            <a:schemeClr val="bg1"/>
          </a:solidFill>
        </p:spPr>
        <p:txBody>
          <a:bodyPr wrap="square" rtlCol="0">
            <a:spAutoFit/>
          </a:bodyPr>
          <a:lstStyle/>
          <a:p>
            <a:r>
              <a:rPr lang="tr-TR" sz="1100" b="1" dirty="0"/>
              <a:t>TÜRKİYE CUMHURİYETİNİN YÜZÜNCÜ YILI</a:t>
            </a:r>
          </a:p>
        </p:txBody>
      </p:sp>
      <p:grpSp>
        <p:nvGrpSpPr>
          <p:cNvPr id="15" name="Grup 14">
            <a:extLst>
              <a:ext uri="{FF2B5EF4-FFF2-40B4-BE49-F238E27FC236}">
                <a16:creationId xmlns:a16="http://schemas.microsoft.com/office/drawing/2014/main" id="{41015978-CF5A-4849-A00F-2DE0A7B991C1}"/>
              </a:ext>
            </a:extLst>
          </p:cNvPr>
          <p:cNvGrpSpPr/>
          <p:nvPr/>
        </p:nvGrpSpPr>
        <p:grpSpPr>
          <a:xfrm>
            <a:off x="4724401" y="1838325"/>
            <a:ext cx="2286000" cy="2266950"/>
            <a:chOff x="7679196" y="286118"/>
            <a:chExt cx="1066333" cy="1080000"/>
          </a:xfrm>
        </p:grpSpPr>
        <p:sp>
          <p:nvSpPr>
            <p:cNvPr id="16" name="Oval 15">
              <a:extLst>
                <a:ext uri="{FF2B5EF4-FFF2-40B4-BE49-F238E27FC236}">
                  <a16:creationId xmlns:a16="http://schemas.microsoft.com/office/drawing/2014/main" id="{0EDD9334-CB5E-4F4F-BAD5-3733D9ECC445}"/>
                </a:ext>
              </a:extLst>
            </p:cNvPr>
            <p:cNvSpPr/>
            <p:nvPr/>
          </p:nvSpPr>
          <p:spPr>
            <a:xfrm>
              <a:off x="7828928" y="426287"/>
              <a:ext cx="790219" cy="7822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6">
              <a:extLst>
                <a:ext uri="{FF2B5EF4-FFF2-40B4-BE49-F238E27FC236}">
                  <a16:creationId xmlns:a16="http://schemas.microsoft.com/office/drawing/2014/main" id="{99F2ECD7-A7E7-4DF9-BCD4-128FB71CE4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196" y="286118"/>
              <a:ext cx="1066333" cy="1080000"/>
            </a:xfrm>
            <a:prstGeom prst="rect">
              <a:avLst/>
            </a:prstGeom>
          </p:spPr>
        </p:pic>
      </p:grpSp>
    </p:spTree>
    <p:extLst>
      <p:ext uri="{BB962C8B-B14F-4D97-AF65-F5344CB8AC3E}">
        <p14:creationId xmlns:p14="http://schemas.microsoft.com/office/powerpoint/2010/main" val="2480306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kış Çizelgesi: Belge 9">
            <a:extLst>
              <a:ext uri="{FF2B5EF4-FFF2-40B4-BE49-F238E27FC236}">
                <a16:creationId xmlns:a16="http://schemas.microsoft.com/office/drawing/2014/main" id="{4DCD76FF-E03F-4943-B6EE-C4B611761DD4}"/>
              </a:ext>
            </a:extLst>
          </p:cNvPr>
          <p:cNvSpPr/>
          <p:nvPr/>
        </p:nvSpPr>
        <p:spPr>
          <a:xfrm>
            <a:off x="0" y="2"/>
            <a:ext cx="12140934" cy="762114"/>
          </a:xfrm>
          <a:prstGeom prst="flowChartDocumen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2024 </a:t>
            </a:r>
            <a:r>
              <a:rPr lang="tr-TR" sz="2800" b="1" dirty="0">
                <a:solidFill>
                  <a:prstClr val="white"/>
                </a:solidFill>
                <a:latin typeface="Calibri" panose="020F0502020204030204"/>
              </a:rPr>
              <a:t>YILI </a:t>
            </a: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YATIRIM PROGRAMINDA YER ALAN PROJELER</a:t>
            </a:r>
          </a:p>
        </p:txBody>
      </p:sp>
      <p:pic>
        <p:nvPicPr>
          <p:cNvPr id="5" name="Resim 4">
            <a:extLst>
              <a:ext uri="{FF2B5EF4-FFF2-40B4-BE49-F238E27FC236}">
                <a16:creationId xmlns:a16="http://schemas.microsoft.com/office/drawing/2014/main" id="{7ABFD555-F058-442C-AEBE-972BB56F1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3836"/>
            <a:ext cx="5163271" cy="200053"/>
          </a:xfrm>
          <a:prstGeom prst="rect">
            <a:avLst/>
          </a:prstGeom>
        </p:spPr>
      </p:pic>
      <p:pic>
        <p:nvPicPr>
          <p:cNvPr id="30" name="Resim 29">
            <a:extLst>
              <a:ext uri="{FF2B5EF4-FFF2-40B4-BE49-F238E27FC236}">
                <a16:creationId xmlns:a16="http://schemas.microsoft.com/office/drawing/2014/main" id="{3A378A8C-10AB-4F13-B1C5-F62179ADF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779" y="6281885"/>
            <a:ext cx="5163271" cy="200053"/>
          </a:xfrm>
          <a:prstGeom prst="rect">
            <a:avLst/>
          </a:prstGeom>
        </p:spPr>
      </p:pic>
      <p:pic>
        <p:nvPicPr>
          <p:cNvPr id="32" name="Resim 31">
            <a:extLst>
              <a:ext uri="{FF2B5EF4-FFF2-40B4-BE49-F238E27FC236}">
                <a16:creationId xmlns:a16="http://schemas.microsoft.com/office/drawing/2014/main" id="{DF9E0C24-9376-4497-8AD5-4F2012A22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815" y="6281885"/>
            <a:ext cx="5163271" cy="116805"/>
          </a:xfrm>
          <a:prstGeom prst="rect">
            <a:avLst/>
          </a:prstGeom>
        </p:spPr>
      </p:pic>
      <p:pic>
        <p:nvPicPr>
          <p:cNvPr id="13" name="Resim 12">
            <a:extLst>
              <a:ext uri="{FF2B5EF4-FFF2-40B4-BE49-F238E27FC236}">
                <a16:creationId xmlns:a16="http://schemas.microsoft.com/office/drawing/2014/main" id="{8F96D922-50B0-4C12-AB43-0A3C63FBE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14" name="Resim 13">
            <a:extLst>
              <a:ext uri="{FF2B5EF4-FFF2-40B4-BE49-F238E27FC236}">
                <a16:creationId xmlns:a16="http://schemas.microsoft.com/office/drawing/2014/main" id="{2270C758-9966-4CF2-B50A-60BD46C53D57}"/>
              </a:ext>
            </a:extLst>
          </p:cNvPr>
          <p:cNvPicPr>
            <a:picLocks noChangeAspect="1"/>
          </p:cNvPicPr>
          <p:nvPr/>
        </p:nvPicPr>
        <p:blipFill rotWithShape="1">
          <a:blip r:embed="rId5"/>
          <a:srcRect b="74324"/>
          <a:stretch/>
        </p:blipFill>
        <p:spPr>
          <a:xfrm>
            <a:off x="0" y="6724"/>
            <a:ext cx="1710540" cy="774000"/>
          </a:xfrm>
          <a:prstGeom prst="rect">
            <a:avLst/>
          </a:prstGeom>
        </p:spPr>
      </p:pic>
      <p:graphicFrame>
        <p:nvGraphicFramePr>
          <p:cNvPr id="9" name="Tablo 8">
            <a:extLst>
              <a:ext uri="{FF2B5EF4-FFF2-40B4-BE49-F238E27FC236}">
                <a16:creationId xmlns:a16="http://schemas.microsoft.com/office/drawing/2014/main" id="{4C641724-5B42-4ED1-82CF-DE9F0D93784F}"/>
              </a:ext>
            </a:extLst>
          </p:cNvPr>
          <p:cNvGraphicFramePr>
            <a:graphicFrameLocks noGrp="1"/>
          </p:cNvGraphicFramePr>
          <p:nvPr>
            <p:extLst>
              <p:ext uri="{D42A27DB-BD31-4B8C-83A1-F6EECF244321}">
                <p14:modId xmlns:p14="http://schemas.microsoft.com/office/powerpoint/2010/main" val="3675166548"/>
              </p:ext>
            </p:extLst>
          </p:nvPr>
        </p:nvGraphicFramePr>
        <p:xfrm>
          <a:off x="1066283" y="1402922"/>
          <a:ext cx="10219650" cy="3695700"/>
        </p:xfrm>
        <a:graphic>
          <a:graphicData uri="http://schemas.openxmlformats.org/drawingml/2006/table">
            <a:tbl>
              <a:tblPr/>
              <a:tblGrid>
                <a:gridCol w="475206">
                  <a:extLst>
                    <a:ext uri="{9D8B030D-6E8A-4147-A177-3AD203B41FA5}">
                      <a16:colId xmlns:a16="http://schemas.microsoft.com/office/drawing/2014/main" val="412455207"/>
                    </a:ext>
                  </a:extLst>
                </a:gridCol>
                <a:gridCol w="1363119">
                  <a:extLst>
                    <a:ext uri="{9D8B030D-6E8A-4147-A177-3AD203B41FA5}">
                      <a16:colId xmlns:a16="http://schemas.microsoft.com/office/drawing/2014/main" val="1728643528"/>
                    </a:ext>
                  </a:extLst>
                </a:gridCol>
                <a:gridCol w="2092437">
                  <a:extLst>
                    <a:ext uri="{9D8B030D-6E8A-4147-A177-3AD203B41FA5}">
                      <a16:colId xmlns:a16="http://schemas.microsoft.com/office/drawing/2014/main" val="333856630"/>
                    </a:ext>
                  </a:extLst>
                </a:gridCol>
                <a:gridCol w="1413438">
                  <a:extLst>
                    <a:ext uri="{9D8B030D-6E8A-4147-A177-3AD203B41FA5}">
                      <a16:colId xmlns:a16="http://schemas.microsoft.com/office/drawing/2014/main" val="1794950621"/>
                    </a:ext>
                  </a:extLst>
                </a:gridCol>
                <a:gridCol w="675600">
                  <a:extLst>
                    <a:ext uri="{9D8B030D-6E8A-4147-A177-3AD203B41FA5}">
                      <a16:colId xmlns:a16="http://schemas.microsoft.com/office/drawing/2014/main" val="3684318126"/>
                    </a:ext>
                  </a:extLst>
                </a:gridCol>
                <a:gridCol w="847725">
                  <a:extLst>
                    <a:ext uri="{9D8B030D-6E8A-4147-A177-3AD203B41FA5}">
                      <a16:colId xmlns:a16="http://schemas.microsoft.com/office/drawing/2014/main" val="697089148"/>
                    </a:ext>
                  </a:extLst>
                </a:gridCol>
                <a:gridCol w="1253631">
                  <a:extLst>
                    <a:ext uri="{9D8B030D-6E8A-4147-A177-3AD203B41FA5}">
                      <a16:colId xmlns:a16="http://schemas.microsoft.com/office/drawing/2014/main" val="4133758010"/>
                    </a:ext>
                  </a:extLst>
                </a:gridCol>
                <a:gridCol w="1042938">
                  <a:extLst>
                    <a:ext uri="{9D8B030D-6E8A-4147-A177-3AD203B41FA5}">
                      <a16:colId xmlns:a16="http://schemas.microsoft.com/office/drawing/2014/main" val="383480479"/>
                    </a:ext>
                  </a:extLst>
                </a:gridCol>
                <a:gridCol w="1055556">
                  <a:extLst>
                    <a:ext uri="{9D8B030D-6E8A-4147-A177-3AD203B41FA5}">
                      <a16:colId xmlns:a16="http://schemas.microsoft.com/office/drawing/2014/main" val="3698395583"/>
                    </a:ext>
                  </a:extLst>
                </a:gridCol>
              </a:tblGrid>
              <a:tr h="561975">
                <a:tc>
                  <a:txBody>
                    <a:bodyPr/>
                    <a:lstStyle/>
                    <a:p>
                      <a:pPr algn="ctr" fontAlgn="ctr"/>
                      <a:r>
                        <a:rPr lang="tr-TR" sz="1200" b="1" i="0" u="none" strike="noStrike">
                          <a:solidFill>
                            <a:srgbClr val="000000"/>
                          </a:solidFill>
                          <a:effectLst/>
                          <a:latin typeface="+mn-lt"/>
                        </a:rPr>
                        <a:t>S. 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YATIRIMCI KURULUŞ ADI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PROJENİN ADI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SEKTÖR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PROJE</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YERİ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BAŞ-BİT TARİHİ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PROJE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BEDELİ</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a:solidFill>
                            <a:srgbClr val="000000"/>
                          </a:solidFill>
                          <a:effectLst/>
                          <a:latin typeface="+mn-lt"/>
                        </a:rPr>
                        <a:t>ÖNCEKİ YILLAR HARCAMA TOPLAMI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2024 YILI   ÖDENEĞİ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4066993524"/>
                  </a:ext>
                </a:extLst>
              </a:tr>
              <a:tr h="333375">
                <a:tc>
                  <a:txBody>
                    <a:bodyPr/>
                    <a:lstStyle/>
                    <a:p>
                      <a:pPr algn="ctr" fontAlgn="ctr"/>
                      <a:r>
                        <a:rPr lang="tr-TR" sz="1200" b="1" i="0" u="none" strike="noStrike" dirty="0">
                          <a:solidFill>
                            <a:srgbClr val="000000"/>
                          </a:solidFill>
                          <a:effectLst/>
                          <a:latin typeface="+mn-lt"/>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tr-TR" sz="1200" b="1" i="0" u="none" strike="noStrike" dirty="0">
                          <a:solidFill>
                            <a:srgbClr val="000000"/>
                          </a:solidFill>
                          <a:effectLst/>
                          <a:latin typeface="+mn-lt"/>
                        </a:rPr>
                        <a:t>Çevre, Şehircilik ve İklim Değişikliği Bakanlığı</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Çevre, Şehircilik İklim Değ. İl Ek Hizmet Binası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DHK-SOSYAL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2024-2025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25.000.000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20.192.000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90747183"/>
                  </a:ext>
                </a:extLst>
              </a:tr>
              <a:tr h="333375">
                <a:tc>
                  <a:txBody>
                    <a:bodyPr/>
                    <a:lstStyle/>
                    <a:p>
                      <a:pPr algn="ctr" fontAlgn="ctr"/>
                      <a:r>
                        <a:rPr lang="tr-TR" sz="1200" b="1" i="0" u="none" strike="noStrike" dirty="0">
                          <a:solidFill>
                            <a:srgbClr val="000000"/>
                          </a:solidFill>
                          <a:effectLst/>
                          <a:latin typeface="+mn-lt"/>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dirty="0">
                          <a:solidFill>
                            <a:srgbClr val="000000"/>
                          </a:solidFill>
                          <a:effectLst/>
                          <a:latin typeface="+mn-lt"/>
                        </a:rPr>
                        <a:t>AB Hibesi</a:t>
                      </a:r>
                      <a:br>
                        <a:rPr lang="tr-TR" sz="1200" b="0" i="0" u="none" strike="noStrike" dirty="0">
                          <a:solidFill>
                            <a:srgbClr val="000000"/>
                          </a:solidFill>
                          <a:effectLst/>
                          <a:latin typeface="+mn-lt"/>
                        </a:rPr>
                      </a:br>
                      <a:r>
                        <a:rPr lang="tr-TR" sz="1200" b="0" i="0" u="none" strike="noStrike" dirty="0">
                          <a:solidFill>
                            <a:srgbClr val="000000"/>
                          </a:solidFill>
                          <a:effectLst/>
                          <a:latin typeface="+mn-lt"/>
                        </a:rPr>
                        <a:t>Çevre, Şehircilik İklim Değ. Bak.</a:t>
                      </a:r>
                      <a:br>
                        <a:rPr lang="tr-TR" sz="1200" b="0" i="0" u="none" strike="noStrike" dirty="0">
                          <a:solidFill>
                            <a:srgbClr val="000000"/>
                          </a:solidFill>
                          <a:effectLst/>
                          <a:latin typeface="+mn-lt"/>
                        </a:rPr>
                      </a:br>
                      <a:r>
                        <a:rPr lang="tr-TR" sz="1200" b="0" i="0" u="none" strike="noStrike" dirty="0">
                          <a:solidFill>
                            <a:srgbClr val="000000"/>
                          </a:solidFill>
                          <a:effectLst/>
                          <a:latin typeface="+mn-lt"/>
                        </a:rPr>
                        <a:t>Hibesi</a:t>
                      </a:r>
                      <a:br>
                        <a:rPr lang="tr-TR" sz="1200" b="0" i="0" u="none" strike="noStrike" dirty="0">
                          <a:solidFill>
                            <a:srgbClr val="000000"/>
                          </a:solidFill>
                          <a:effectLst/>
                          <a:latin typeface="+mn-lt"/>
                        </a:rPr>
                      </a:br>
                      <a:r>
                        <a:rPr lang="tr-TR" sz="1200" b="0" i="0" u="none" strike="noStrike" dirty="0">
                          <a:solidFill>
                            <a:srgbClr val="000000"/>
                          </a:solidFill>
                          <a:effectLst/>
                          <a:latin typeface="+mn-lt"/>
                        </a:rPr>
                        <a:t>Mahalli İdare Katkısı</a:t>
                      </a:r>
                      <a:br>
                        <a:rPr lang="tr-TR" sz="1200" b="0" i="0" u="none" strike="noStrike" dirty="0">
                          <a:solidFill>
                            <a:srgbClr val="000000"/>
                          </a:solidFill>
                          <a:effectLst/>
                          <a:latin typeface="+mn-lt"/>
                        </a:rPr>
                      </a:br>
                      <a:r>
                        <a:rPr lang="tr-TR" sz="1200" b="0" i="0" u="none" strike="noStrike" dirty="0">
                          <a:solidFill>
                            <a:srgbClr val="000000"/>
                          </a:solidFill>
                          <a:effectLst/>
                          <a:latin typeface="+mn-lt"/>
                        </a:rPr>
                        <a:t>Trabzon Su Tesisi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dirty="0">
                          <a:solidFill>
                            <a:srgbClr val="000000"/>
                          </a:solidFill>
                          <a:effectLst/>
                          <a:latin typeface="+mn-lt"/>
                        </a:rPr>
                        <a:t>DHK-SOSYAL</a:t>
                      </a:r>
                      <a:br>
                        <a:rPr lang="tr-TR" sz="1200" b="0" i="0" u="none" strike="noStrike" dirty="0">
                          <a:solidFill>
                            <a:srgbClr val="000000"/>
                          </a:solidFill>
                          <a:effectLst/>
                          <a:latin typeface="+mn-lt"/>
                        </a:rPr>
                      </a:br>
                      <a:r>
                        <a:rPr lang="tr-TR" sz="1200" b="0" i="0" u="none" strike="noStrike" dirty="0">
                          <a:solidFill>
                            <a:srgbClr val="000000"/>
                          </a:solidFill>
                          <a:effectLst/>
                          <a:latin typeface="+mn-lt"/>
                        </a:rPr>
                        <a:t>DANIŞMANLIK, ULUSLARARASI KATKI PAYI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dirty="0">
                          <a:solidFill>
                            <a:srgbClr val="000000"/>
                          </a:solidFill>
                          <a:effectLst/>
                          <a:latin typeface="+mn-lt"/>
                        </a:rPr>
                        <a:t>2019-2026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547.955.000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373.805.000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HİBE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4180982"/>
                  </a:ext>
                </a:extLst>
              </a:tr>
              <a:tr h="333375">
                <a:tc>
                  <a:txBody>
                    <a:bodyPr/>
                    <a:lstStyle/>
                    <a:p>
                      <a:pPr algn="ctr" fontAlgn="ctr"/>
                      <a:r>
                        <a:rPr lang="tr-TR" sz="1200" b="1" i="0" u="none" strike="noStrike" dirty="0">
                          <a:solidFill>
                            <a:srgbClr val="000000"/>
                          </a:solidFill>
                          <a:effectLst/>
                          <a:latin typeface="+mn-lt"/>
                        </a:rPr>
                        <a:t>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3">
                  <a:txBody>
                    <a:bodyPr/>
                    <a:lstStyle/>
                    <a:p>
                      <a:pPr algn="ctr" fontAlgn="ctr"/>
                      <a:r>
                        <a:rPr lang="tr-TR" sz="1200" b="1" i="0" u="none" strike="noStrike" dirty="0">
                          <a:solidFill>
                            <a:srgbClr val="000000"/>
                          </a:solidFill>
                          <a:effectLst/>
                          <a:latin typeface="+mn-lt"/>
                        </a:rPr>
                        <a:t>Kültür Turizm</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 Bakanlığı</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dirty="0" err="1">
                          <a:solidFill>
                            <a:srgbClr val="000000"/>
                          </a:solidFill>
                          <a:effectLst/>
                          <a:latin typeface="+mn-lt"/>
                        </a:rPr>
                        <a:t>Kostaki</a:t>
                      </a:r>
                      <a:r>
                        <a:rPr lang="tr-TR" sz="1200" b="0" i="0" u="none" strike="noStrike" dirty="0">
                          <a:solidFill>
                            <a:srgbClr val="000000"/>
                          </a:solidFill>
                          <a:effectLst/>
                          <a:latin typeface="+mn-lt"/>
                        </a:rPr>
                        <a:t> Konağı Restorasyonu ve Teşhir Tanzimi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dirty="0">
                          <a:solidFill>
                            <a:srgbClr val="000000"/>
                          </a:solidFill>
                          <a:effectLst/>
                          <a:latin typeface="+mn-lt"/>
                        </a:rPr>
                        <a:t>TURİZM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2022-2025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140.000.000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54.000.000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50.000.000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86150698"/>
                  </a:ext>
                </a:extLst>
              </a:tr>
              <a:tr h="333375">
                <a:tc>
                  <a:txBody>
                    <a:bodyPr/>
                    <a:lstStyle/>
                    <a:p>
                      <a:pPr algn="ctr" fontAlgn="ctr"/>
                      <a:r>
                        <a:rPr lang="tr-TR" sz="1200" b="1" i="0" u="none" strike="noStrike" dirty="0">
                          <a:solidFill>
                            <a:srgbClr val="000000"/>
                          </a:solidFill>
                          <a:effectLst/>
                          <a:latin typeface="+mn-lt"/>
                        </a:rPr>
                        <a:t>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Ortahisar Sokak Sağlıklaştırma Uygulamaları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dirty="0">
                          <a:solidFill>
                            <a:srgbClr val="000000"/>
                          </a:solidFill>
                          <a:effectLst/>
                          <a:latin typeface="+mn-lt"/>
                        </a:rPr>
                        <a:t>TURİZM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dirty="0">
                          <a:solidFill>
                            <a:srgbClr val="000000"/>
                          </a:solidFill>
                          <a:effectLst/>
                          <a:latin typeface="+mn-lt"/>
                        </a:rPr>
                        <a:t>2023-2026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30.000.000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2.000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9956275"/>
                  </a:ext>
                </a:extLst>
              </a:tr>
              <a:tr h="333375">
                <a:tc>
                  <a:txBody>
                    <a:bodyPr/>
                    <a:lstStyle/>
                    <a:p>
                      <a:pPr algn="ctr" fontAlgn="ctr"/>
                      <a:r>
                        <a:rPr lang="tr-TR" sz="1200" b="1" i="0" u="none" strike="noStrike" dirty="0">
                          <a:solidFill>
                            <a:srgbClr val="000000"/>
                          </a:solidFill>
                          <a:effectLst/>
                          <a:latin typeface="+mn-lt"/>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Akçaabat Sokak Sağlıklaştırma Uygulamaları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TURİZM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2023-2026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30.000.000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5.000.000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58858453"/>
                  </a:ext>
                </a:extLst>
              </a:tr>
              <a:tr h="333375">
                <a:tc>
                  <a:txBody>
                    <a:bodyPr/>
                    <a:lstStyle/>
                    <a:p>
                      <a:pPr algn="ctr" fontAlgn="ctr"/>
                      <a:r>
                        <a:rPr lang="tr-TR" sz="1200" b="1" i="0" u="none" strike="noStrike" dirty="0">
                          <a:solidFill>
                            <a:srgbClr val="000000"/>
                          </a:solidFill>
                          <a:effectLst/>
                          <a:latin typeface="+mn-lt"/>
                        </a:rPr>
                        <a:t>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tr-TR" sz="1200" b="1" i="0" u="none" strike="noStrike" dirty="0">
                          <a:solidFill>
                            <a:srgbClr val="000000"/>
                          </a:solidFill>
                          <a:effectLst/>
                          <a:latin typeface="+mn-lt"/>
                        </a:rPr>
                        <a:t>DSİ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dirty="0">
                          <a:solidFill>
                            <a:srgbClr val="000000"/>
                          </a:solidFill>
                          <a:effectLst/>
                          <a:latin typeface="+mn-lt"/>
                        </a:rPr>
                        <a:t>Trabzon </a:t>
                      </a:r>
                      <a:r>
                        <a:rPr lang="tr-TR" sz="1200" b="0" i="0" u="none" strike="noStrike" dirty="0" err="1">
                          <a:solidFill>
                            <a:srgbClr val="000000"/>
                          </a:solidFill>
                          <a:effectLst/>
                          <a:latin typeface="+mn-lt"/>
                        </a:rPr>
                        <a:t>İçmesuyu</a:t>
                      </a:r>
                      <a:endParaRPr lang="tr-TR" sz="12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dirty="0">
                          <a:solidFill>
                            <a:srgbClr val="000000"/>
                          </a:solidFill>
                          <a:effectLst/>
                          <a:latin typeface="+mn-lt"/>
                        </a:rPr>
                        <a:t>DKH-SOSYAL - İÇME SUYU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dirty="0">
                          <a:solidFill>
                            <a:srgbClr val="000000"/>
                          </a:solidFill>
                          <a:effectLst/>
                          <a:latin typeface="+mn-lt"/>
                        </a:rPr>
                        <a:t>1994-2027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3.544.552.749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2.795.199.749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120.000.000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6553872"/>
                  </a:ext>
                </a:extLst>
              </a:tr>
              <a:tr h="333375">
                <a:tc>
                  <a:txBody>
                    <a:bodyPr/>
                    <a:lstStyle/>
                    <a:p>
                      <a:pPr algn="ctr" fontAlgn="ctr"/>
                      <a:r>
                        <a:rPr lang="tr-TR" sz="1200" b="1" i="0" u="none" strike="noStrike" dirty="0">
                          <a:solidFill>
                            <a:srgbClr val="000000"/>
                          </a:solidFill>
                          <a:effectLst/>
                          <a:latin typeface="+mn-lt"/>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dirty="0">
                          <a:solidFill>
                            <a:srgbClr val="000000"/>
                          </a:solidFill>
                          <a:effectLst/>
                          <a:latin typeface="+mn-lt"/>
                        </a:rPr>
                        <a:t>Trabzon İli Tersip Bentleri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dirty="0">
                          <a:solidFill>
                            <a:srgbClr val="000000"/>
                          </a:solidFill>
                          <a:effectLst/>
                          <a:latin typeface="+mn-lt"/>
                        </a:rPr>
                        <a:t>TARIM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dirty="0">
                          <a:solidFill>
                            <a:srgbClr val="000000"/>
                          </a:solidFill>
                          <a:effectLst/>
                          <a:latin typeface="+mn-lt"/>
                        </a:rPr>
                        <a:t>2024-2029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114.471.247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1.000.000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46450809"/>
                  </a:ext>
                </a:extLst>
              </a:tr>
            </a:tbl>
          </a:graphicData>
        </a:graphic>
      </p:graphicFrame>
    </p:spTree>
    <p:extLst>
      <p:ext uri="{BB962C8B-B14F-4D97-AF65-F5344CB8AC3E}">
        <p14:creationId xmlns:p14="http://schemas.microsoft.com/office/powerpoint/2010/main" val="1261398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kış Çizelgesi: Belge 10">
            <a:extLst>
              <a:ext uri="{FF2B5EF4-FFF2-40B4-BE49-F238E27FC236}">
                <a16:creationId xmlns:a16="http://schemas.microsoft.com/office/drawing/2014/main" id="{A07ABEE7-9B4B-4255-AA32-33880A3703DD}"/>
              </a:ext>
            </a:extLst>
          </p:cNvPr>
          <p:cNvSpPr/>
          <p:nvPr/>
        </p:nvSpPr>
        <p:spPr>
          <a:xfrm>
            <a:off x="0" y="2"/>
            <a:ext cx="12140934" cy="762114"/>
          </a:xfrm>
          <a:prstGeom prst="flowChartDocumen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2024 </a:t>
            </a:r>
            <a:r>
              <a:rPr lang="tr-TR" sz="2800" b="1" dirty="0">
                <a:solidFill>
                  <a:prstClr val="white"/>
                </a:solidFill>
                <a:latin typeface="Calibri" panose="020F0502020204030204"/>
              </a:rPr>
              <a:t>YILI </a:t>
            </a: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YATIRIM PROGRAMINDA YER ALAN PROJELER</a:t>
            </a:r>
          </a:p>
        </p:txBody>
      </p:sp>
      <p:pic>
        <p:nvPicPr>
          <p:cNvPr id="5" name="Resim 4">
            <a:extLst>
              <a:ext uri="{FF2B5EF4-FFF2-40B4-BE49-F238E27FC236}">
                <a16:creationId xmlns:a16="http://schemas.microsoft.com/office/drawing/2014/main" id="{7ABFD555-F058-442C-AEBE-972BB56F1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3836"/>
            <a:ext cx="5163271" cy="200053"/>
          </a:xfrm>
          <a:prstGeom prst="rect">
            <a:avLst/>
          </a:prstGeom>
        </p:spPr>
      </p:pic>
      <p:pic>
        <p:nvPicPr>
          <p:cNvPr id="30" name="Resim 29">
            <a:extLst>
              <a:ext uri="{FF2B5EF4-FFF2-40B4-BE49-F238E27FC236}">
                <a16:creationId xmlns:a16="http://schemas.microsoft.com/office/drawing/2014/main" id="{3A378A8C-10AB-4F13-B1C5-F62179ADF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779" y="6281885"/>
            <a:ext cx="5163271" cy="200053"/>
          </a:xfrm>
          <a:prstGeom prst="rect">
            <a:avLst/>
          </a:prstGeom>
        </p:spPr>
      </p:pic>
      <p:pic>
        <p:nvPicPr>
          <p:cNvPr id="32" name="Resim 31">
            <a:extLst>
              <a:ext uri="{FF2B5EF4-FFF2-40B4-BE49-F238E27FC236}">
                <a16:creationId xmlns:a16="http://schemas.microsoft.com/office/drawing/2014/main" id="{DF9E0C24-9376-4497-8AD5-4F2012A22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815" y="6281885"/>
            <a:ext cx="5163271" cy="116805"/>
          </a:xfrm>
          <a:prstGeom prst="rect">
            <a:avLst/>
          </a:prstGeom>
        </p:spPr>
      </p:pic>
      <p:pic>
        <p:nvPicPr>
          <p:cNvPr id="13" name="Resim 12">
            <a:extLst>
              <a:ext uri="{FF2B5EF4-FFF2-40B4-BE49-F238E27FC236}">
                <a16:creationId xmlns:a16="http://schemas.microsoft.com/office/drawing/2014/main" id="{8F96D922-50B0-4C12-AB43-0A3C63FBE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14" name="Resim 13">
            <a:extLst>
              <a:ext uri="{FF2B5EF4-FFF2-40B4-BE49-F238E27FC236}">
                <a16:creationId xmlns:a16="http://schemas.microsoft.com/office/drawing/2014/main" id="{2270C758-9966-4CF2-B50A-60BD46C53D57}"/>
              </a:ext>
            </a:extLst>
          </p:cNvPr>
          <p:cNvPicPr>
            <a:picLocks noChangeAspect="1"/>
          </p:cNvPicPr>
          <p:nvPr/>
        </p:nvPicPr>
        <p:blipFill rotWithShape="1">
          <a:blip r:embed="rId5"/>
          <a:srcRect b="74324"/>
          <a:stretch/>
        </p:blipFill>
        <p:spPr>
          <a:xfrm>
            <a:off x="0" y="6724"/>
            <a:ext cx="1710540" cy="774000"/>
          </a:xfrm>
          <a:prstGeom prst="rect">
            <a:avLst/>
          </a:prstGeom>
        </p:spPr>
      </p:pic>
      <p:graphicFrame>
        <p:nvGraphicFramePr>
          <p:cNvPr id="9" name="Tablo 8">
            <a:extLst>
              <a:ext uri="{FF2B5EF4-FFF2-40B4-BE49-F238E27FC236}">
                <a16:creationId xmlns:a16="http://schemas.microsoft.com/office/drawing/2014/main" id="{D47BB918-30AB-4540-A383-899CF310B584}"/>
              </a:ext>
            </a:extLst>
          </p:cNvPr>
          <p:cNvGraphicFramePr>
            <a:graphicFrameLocks noGrp="1"/>
          </p:cNvGraphicFramePr>
          <p:nvPr>
            <p:extLst>
              <p:ext uri="{D42A27DB-BD31-4B8C-83A1-F6EECF244321}">
                <p14:modId xmlns:p14="http://schemas.microsoft.com/office/powerpoint/2010/main" val="3713935215"/>
              </p:ext>
            </p:extLst>
          </p:nvPr>
        </p:nvGraphicFramePr>
        <p:xfrm>
          <a:off x="997690" y="963821"/>
          <a:ext cx="10196620" cy="5540417"/>
        </p:xfrm>
        <a:graphic>
          <a:graphicData uri="http://schemas.openxmlformats.org/drawingml/2006/table">
            <a:tbl>
              <a:tblPr/>
              <a:tblGrid>
                <a:gridCol w="474135">
                  <a:extLst>
                    <a:ext uri="{9D8B030D-6E8A-4147-A177-3AD203B41FA5}">
                      <a16:colId xmlns:a16="http://schemas.microsoft.com/office/drawing/2014/main" val="412455207"/>
                    </a:ext>
                  </a:extLst>
                </a:gridCol>
                <a:gridCol w="1360047">
                  <a:extLst>
                    <a:ext uri="{9D8B030D-6E8A-4147-A177-3AD203B41FA5}">
                      <a16:colId xmlns:a16="http://schemas.microsoft.com/office/drawing/2014/main" val="1728643528"/>
                    </a:ext>
                  </a:extLst>
                </a:gridCol>
                <a:gridCol w="2087722">
                  <a:extLst>
                    <a:ext uri="{9D8B030D-6E8A-4147-A177-3AD203B41FA5}">
                      <a16:colId xmlns:a16="http://schemas.microsoft.com/office/drawing/2014/main" val="333856630"/>
                    </a:ext>
                  </a:extLst>
                </a:gridCol>
                <a:gridCol w="1410253">
                  <a:extLst>
                    <a:ext uri="{9D8B030D-6E8A-4147-A177-3AD203B41FA5}">
                      <a16:colId xmlns:a16="http://schemas.microsoft.com/office/drawing/2014/main" val="1794950621"/>
                    </a:ext>
                  </a:extLst>
                </a:gridCol>
                <a:gridCol w="666416">
                  <a:extLst>
                    <a:ext uri="{9D8B030D-6E8A-4147-A177-3AD203B41FA5}">
                      <a16:colId xmlns:a16="http://schemas.microsoft.com/office/drawing/2014/main" val="3684318126"/>
                    </a:ext>
                  </a:extLst>
                </a:gridCol>
                <a:gridCol w="853476">
                  <a:extLst>
                    <a:ext uri="{9D8B030D-6E8A-4147-A177-3AD203B41FA5}">
                      <a16:colId xmlns:a16="http://schemas.microsoft.com/office/drawing/2014/main" val="697089148"/>
                    </a:ext>
                  </a:extLst>
                </a:gridCol>
                <a:gridCol w="949985">
                  <a:extLst>
                    <a:ext uri="{9D8B030D-6E8A-4147-A177-3AD203B41FA5}">
                      <a16:colId xmlns:a16="http://schemas.microsoft.com/office/drawing/2014/main" val="4133758010"/>
                    </a:ext>
                  </a:extLst>
                </a:gridCol>
                <a:gridCol w="1341408">
                  <a:extLst>
                    <a:ext uri="{9D8B030D-6E8A-4147-A177-3AD203B41FA5}">
                      <a16:colId xmlns:a16="http://schemas.microsoft.com/office/drawing/2014/main" val="383480479"/>
                    </a:ext>
                  </a:extLst>
                </a:gridCol>
                <a:gridCol w="1053178">
                  <a:extLst>
                    <a:ext uri="{9D8B030D-6E8A-4147-A177-3AD203B41FA5}">
                      <a16:colId xmlns:a16="http://schemas.microsoft.com/office/drawing/2014/main" val="3698395583"/>
                    </a:ext>
                  </a:extLst>
                </a:gridCol>
              </a:tblGrid>
              <a:tr h="308051">
                <a:tc>
                  <a:txBody>
                    <a:bodyPr/>
                    <a:lstStyle/>
                    <a:p>
                      <a:pPr algn="ctr" fontAlgn="ctr"/>
                      <a:r>
                        <a:rPr lang="tr-TR" sz="1200" b="1" i="0" u="none" strike="noStrike">
                          <a:solidFill>
                            <a:srgbClr val="000000"/>
                          </a:solidFill>
                          <a:effectLst/>
                          <a:latin typeface="+mn-lt"/>
                        </a:rPr>
                        <a:t>S. 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YATIRIMCI KURULUŞ ADI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PROJENİN ADI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SEKTÖR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YERİ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BAŞ-BİT TARİHİ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BEDELİ</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a:solidFill>
                            <a:srgbClr val="000000"/>
                          </a:solidFill>
                          <a:effectLst/>
                          <a:latin typeface="+mn-lt"/>
                        </a:rPr>
                        <a:t>ÖNCEKİ YILLAR HARCAMA TOPLAMI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2024 YILI   ÖDENEĞİ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89640544"/>
                  </a:ext>
                </a:extLst>
              </a:tr>
              <a:tr h="308051">
                <a:tc>
                  <a:txBody>
                    <a:bodyPr/>
                    <a:lstStyle/>
                    <a:p>
                      <a:pPr algn="ctr" fontAlgn="ctr"/>
                      <a:r>
                        <a:rPr lang="tr-TR" sz="1200" b="1" i="0" u="none" strike="noStrike" dirty="0">
                          <a:solidFill>
                            <a:srgbClr val="000000"/>
                          </a:solidFill>
                          <a:effectLst/>
                          <a:latin typeface="+mn-lt"/>
                        </a:rPr>
                        <a:t>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12">
                  <a:txBody>
                    <a:bodyPr/>
                    <a:lstStyle/>
                    <a:p>
                      <a:pPr algn="ctr" fontAlgn="ctr"/>
                      <a:r>
                        <a:rPr lang="tr-TR" sz="1200" b="1" i="0" u="none" strike="noStrike" dirty="0">
                          <a:solidFill>
                            <a:srgbClr val="000000"/>
                          </a:solidFill>
                          <a:effectLst/>
                          <a:latin typeface="+mn-lt"/>
                        </a:rPr>
                        <a:t>Karadeniz Teknik Üniversitesi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Çeşitli Ünitelerin Etüt Projesi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1.000.000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1.000.000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90747183"/>
                  </a:ext>
                </a:extLst>
              </a:tr>
              <a:tr h="449242">
                <a:tc>
                  <a:txBody>
                    <a:bodyPr/>
                    <a:lstStyle/>
                    <a:p>
                      <a:pPr algn="ctr" fontAlgn="ctr"/>
                      <a:r>
                        <a:rPr lang="tr-TR" sz="1200" b="1" i="0" u="none" strike="noStrike" dirty="0">
                          <a:solidFill>
                            <a:srgbClr val="000000"/>
                          </a:solidFill>
                          <a:effectLst/>
                          <a:latin typeface="+mn-lt"/>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 Derslik ve Merkezi Birimler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2006-2024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55.000.000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35.000.000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20.000.000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4829377"/>
                  </a:ext>
                </a:extLst>
              </a:tr>
              <a:tr h="308051">
                <a:tc>
                  <a:txBody>
                    <a:bodyPr/>
                    <a:lstStyle/>
                    <a:p>
                      <a:pPr algn="ctr" fontAlgn="ctr"/>
                      <a:r>
                        <a:rPr lang="tr-TR" sz="1200" b="1" i="0" u="none" strike="noStrike" dirty="0">
                          <a:solidFill>
                            <a:srgbClr val="000000"/>
                          </a:solidFill>
                          <a:effectLst/>
                          <a:latin typeface="+mn-lt"/>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Kampüs Altyapısı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2024-2026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35.000.000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25.000.000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89849478"/>
                  </a:ext>
                </a:extLst>
              </a:tr>
              <a:tr h="308051">
                <a:tc>
                  <a:txBody>
                    <a:bodyPr/>
                    <a:lstStyle/>
                    <a:p>
                      <a:pPr algn="ctr" fontAlgn="ctr"/>
                      <a:r>
                        <a:rPr lang="tr-TR" sz="1200" b="1" i="0" u="none" strike="noStrike" dirty="0">
                          <a:solidFill>
                            <a:srgbClr val="000000"/>
                          </a:solidFill>
                          <a:effectLst/>
                          <a:latin typeface="+mn-lt"/>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nn-NO" sz="1200" b="0" i="0" u="none" strike="noStrike">
                          <a:solidFill>
                            <a:srgbClr val="000000"/>
                          </a:solidFill>
                          <a:effectLst/>
                          <a:latin typeface="+mn-lt"/>
                        </a:rPr>
                        <a:t>Açık ve Kapalı Spor Tesisleri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2023-2025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10.500.000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2.000.000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3.500.000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6060214"/>
                  </a:ext>
                </a:extLst>
              </a:tr>
              <a:tr h="308051">
                <a:tc>
                  <a:txBody>
                    <a:bodyPr/>
                    <a:lstStyle/>
                    <a:p>
                      <a:pPr algn="ctr" fontAlgn="ctr"/>
                      <a:r>
                        <a:rPr lang="tr-TR" sz="1200" b="1" i="0" u="none" strike="noStrike" dirty="0">
                          <a:solidFill>
                            <a:srgbClr val="000000"/>
                          </a:solidFill>
                          <a:effectLst/>
                          <a:latin typeface="+mn-lt"/>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Spor Tesislerinin Bakım Onarımı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2023-2025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10.500.000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2.000.000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3.500.000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45355812"/>
                  </a:ext>
                </a:extLst>
              </a:tr>
              <a:tr h="308051">
                <a:tc>
                  <a:txBody>
                    <a:bodyPr/>
                    <a:lstStyle/>
                    <a:p>
                      <a:pPr algn="ctr" fontAlgn="ctr"/>
                      <a:r>
                        <a:rPr lang="tr-TR" sz="1200" b="1" i="0" u="none" strike="noStrike" dirty="0">
                          <a:solidFill>
                            <a:srgbClr val="000000"/>
                          </a:solidFill>
                          <a:effectLst/>
                          <a:latin typeface="+mn-lt"/>
                        </a:rPr>
                        <a:t>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Çocuk Hastanesi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SAĞLIK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2014-2025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1.059.223.410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937.223.410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72.000.000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402470"/>
                  </a:ext>
                </a:extLst>
              </a:tr>
              <a:tr h="308051">
                <a:tc>
                  <a:txBody>
                    <a:bodyPr/>
                    <a:lstStyle/>
                    <a:p>
                      <a:pPr algn="ctr" fontAlgn="ctr"/>
                      <a:r>
                        <a:rPr lang="tr-TR" sz="1200" b="1" i="0" u="none" strike="noStrike" dirty="0">
                          <a:solidFill>
                            <a:srgbClr val="000000"/>
                          </a:solidFill>
                          <a:effectLst/>
                          <a:latin typeface="+mn-lt"/>
                        </a:rPr>
                        <a:t>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Diş Hekimliği Fakültesi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EĞİTİM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2015-2024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55.000.000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35.000.000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20.000.000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83584959"/>
                  </a:ext>
                </a:extLst>
              </a:tr>
              <a:tr h="308051">
                <a:tc>
                  <a:txBody>
                    <a:bodyPr/>
                    <a:lstStyle/>
                    <a:p>
                      <a:pPr algn="ctr" fontAlgn="ctr"/>
                      <a:r>
                        <a:rPr lang="tr-TR" sz="1200" b="1" i="0" u="none" strike="noStrike" dirty="0">
                          <a:solidFill>
                            <a:srgbClr val="000000"/>
                          </a:solidFill>
                          <a:effectLst/>
                          <a:latin typeface="+mn-lt"/>
                        </a:rPr>
                        <a:t>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Hematoloji Hastanesi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SAĞLIK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2022-2024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3.000.000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3.000.000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4888625"/>
                  </a:ext>
                </a:extLst>
              </a:tr>
              <a:tr h="308051">
                <a:tc>
                  <a:txBody>
                    <a:bodyPr/>
                    <a:lstStyle/>
                    <a:p>
                      <a:pPr algn="ctr" fontAlgn="ctr"/>
                      <a:r>
                        <a:rPr lang="tr-TR" sz="1200" b="1" i="0" u="none" strike="noStrike" dirty="0">
                          <a:solidFill>
                            <a:srgbClr val="000000"/>
                          </a:solidFill>
                          <a:effectLst/>
                          <a:latin typeface="+mn-lt"/>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Muhtelif İşler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SAĞLIK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157.160.000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157.160.000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16882930"/>
                  </a:ext>
                </a:extLst>
              </a:tr>
              <a:tr h="308051">
                <a:tc>
                  <a:txBody>
                    <a:bodyPr/>
                    <a:lstStyle/>
                    <a:p>
                      <a:pPr algn="ctr" fontAlgn="ctr"/>
                      <a:r>
                        <a:rPr lang="tr-TR" sz="1200" b="1" i="0" u="none" strike="noStrike" dirty="0">
                          <a:solidFill>
                            <a:srgbClr val="000000"/>
                          </a:solidFill>
                          <a:effectLst/>
                          <a:latin typeface="+mn-lt"/>
                        </a:rPr>
                        <a:t>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pt-BR" sz="1200" b="0" i="0" u="none" strike="noStrike">
                          <a:solidFill>
                            <a:srgbClr val="000000"/>
                          </a:solidFill>
                          <a:effectLst/>
                          <a:latin typeface="+mn-lt"/>
                        </a:rPr>
                        <a:t>A blok Güçlendirme</a:t>
                      </a:r>
                      <a:br>
                        <a:rPr lang="pt-BR" sz="1200" b="0" i="0" u="none" strike="noStrike">
                          <a:solidFill>
                            <a:srgbClr val="000000"/>
                          </a:solidFill>
                          <a:effectLst/>
                          <a:latin typeface="+mn-lt"/>
                        </a:rPr>
                      </a:br>
                      <a:r>
                        <a:rPr lang="pt-BR" sz="1200" b="0" i="0" u="none" strike="noStrike">
                          <a:solidFill>
                            <a:srgbClr val="000000"/>
                          </a:solidFill>
                          <a:effectLst/>
                          <a:latin typeface="+mn-lt"/>
                        </a:rPr>
                        <a:t>(Deprem Bakım Onarım)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SAĞLIK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2024-2026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170.000.000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20.000.000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7462158"/>
                  </a:ext>
                </a:extLst>
              </a:tr>
              <a:tr h="308051">
                <a:tc>
                  <a:txBody>
                    <a:bodyPr/>
                    <a:lstStyle/>
                    <a:p>
                      <a:pPr algn="ctr" fontAlgn="ctr"/>
                      <a:r>
                        <a:rPr lang="tr-TR" sz="1200" b="1" i="0" u="none" strike="noStrike" dirty="0">
                          <a:solidFill>
                            <a:srgbClr val="000000"/>
                          </a:solidFill>
                          <a:effectLst/>
                          <a:latin typeface="+mn-lt"/>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Merkezi Araştırma Laboratuvarı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DKH-SOSYAL - TEKNOLOJİK ARAŞTIRMA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2014-2024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57.609.000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47.609.000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10.000.000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54500686"/>
                  </a:ext>
                </a:extLst>
              </a:tr>
              <a:tr h="308051">
                <a:tc>
                  <a:txBody>
                    <a:bodyPr/>
                    <a:lstStyle/>
                    <a:p>
                      <a:pPr algn="ctr" fontAlgn="ctr"/>
                      <a:r>
                        <a:rPr lang="tr-TR" sz="1200" b="1" i="0" u="none" strike="noStrike" dirty="0">
                          <a:solidFill>
                            <a:srgbClr val="000000"/>
                          </a:solidFill>
                          <a:effectLst/>
                          <a:latin typeface="+mn-lt"/>
                        </a:rPr>
                        <a:t>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Rektörlük Bilimsel Araştırma Projeleri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DKH-SOSYAL - TEKNOLOJİK ARAŞTIRMA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2024-2024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15.563.000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15.563.000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3466477"/>
                  </a:ext>
                </a:extLst>
              </a:tr>
              <a:tr h="308051">
                <a:tc gridSpan="6">
                  <a:txBody>
                    <a:bodyPr/>
                    <a:lstStyle/>
                    <a:p>
                      <a:pPr algn="l" fontAlgn="ctr"/>
                      <a:r>
                        <a:rPr lang="tr-TR" sz="1200" b="1" i="0" u="none" strike="noStrike" dirty="0">
                          <a:solidFill>
                            <a:srgbClr val="000000"/>
                          </a:solidFill>
                          <a:effectLst/>
                          <a:latin typeface="+mn-lt"/>
                        </a:rPr>
                        <a:t>KARADENİZ TEKNİK ÜNİVERSİTESİ TOPLAM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1" i="0" u="none" strike="noStrike" dirty="0">
                          <a:solidFill>
                            <a:srgbClr val="000000"/>
                          </a:solidFill>
                          <a:effectLst/>
                          <a:latin typeface="+mn-lt"/>
                        </a:rPr>
                        <a:t>1.629.555.410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ctr"/>
                      <a:r>
                        <a:rPr lang="tr-TR" sz="1200" b="1" i="0" u="none" strike="noStrike" dirty="0">
                          <a:solidFill>
                            <a:srgbClr val="000000"/>
                          </a:solidFill>
                          <a:effectLst/>
                          <a:latin typeface="+mn-lt"/>
                        </a:rPr>
                        <a:t>1.058.832.410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ctr"/>
                      <a:r>
                        <a:rPr lang="tr-TR" sz="1200" b="1" i="0" u="none" strike="noStrike" dirty="0">
                          <a:solidFill>
                            <a:srgbClr val="000000"/>
                          </a:solidFill>
                          <a:effectLst/>
                          <a:latin typeface="+mn-lt"/>
                        </a:rPr>
                        <a:t>350.723.000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557141440"/>
                  </a:ext>
                </a:extLst>
              </a:tr>
            </a:tbl>
          </a:graphicData>
        </a:graphic>
      </p:graphicFrame>
    </p:spTree>
    <p:extLst>
      <p:ext uri="{BB962C8B-B14F-4D97-AF65-F5344CB8AC3E}">
        <p14:creationId xmlns:p14="http://schemas.microsoft.com/office/powerpoint/2010/main" val="385816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kış Çizelgesi: Belge 10">
            <a:extLst>
              <a:ext uri="{FF2B5EF4-FFF2-40B4-BE49-F238E27FC236}">
                <a16:creationId xmlns:a16="http://schemas.microsoft.com/office/drawing/2014/main" id="{0D6FF7C6-218E-41CD-8D3A-E281587D5888}"/>
              </a:ext>
            </a:extLst>
          </p:cNvPr>
          <p:cNvSpPr/>
          <p:nvPr/>
        </p:nvSpPr>
        <p:spPr>
          <a:xfrm>
            <a:off x="0" y="2"/>
            <a:ext cx="12140934" cy="762114"/>
          </a:xfrm>
          <a:prstGeom prst="flowChartDocumen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2024 </a:t>
            </a:r>
            <a:r>
              <a:rPr lang="tr-TR" sz="2800" b="1" dirty="0">
                <a:solidFill>
                  <a:prstClr val="white"/>
                </a:solidFill>
                <a:latin typeface="Calibri" panose="020F0502020204030204"/>
              </a:rPr>
              <a:t>YILI </a:t>
            </a: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YATIRIM PROGRAMINDA YER ALAN PROJELER</a:t>
            </a:r>
          </a:p>
        </p:txBody>
      </p:sp>
      <p:pic>
        <p:nvPicPr>
          <p:cNvPr id="5" name="Resim 4">
            <a:extLst>
              <a:ext uri="{FF2B5EF4-FFF2-40B4-BE49-F238E27FC236}">
                <a16:creationId xmlns:a16="http://schemas.microsoft.com/office/drawing/2014/main" id="{7ABFD555-F058-442C-AEBE-972BB56F1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3836"/>
            <a:ext cx="5163271" cy="200053"/>
          </a:xfrm>
          <a:prstGeom prst="rect">
            <a:avLst/>
          </a:prstGeom>
        </p:spPr>
      </p:pic>
      <p:pic>
        <p:nvPicPr>
          <p:cNvPr id="30" name="Resim 29">
            <a:extLst>
              <a:ext uri="{FF2B5EF4-FFF2-40B4-BE49-F238E27FC236}">
                <a16:creationId xmlns:a16="http://schemas.microsoft.com/office/drawing/2014/main" id="{3A378A8C-10AB-4F13-B1C5-F62179ADF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779" y="6281885"/>
            <a:ext cx="5163271" cy="200053"/>
          </a:xfrm>
          <a:prstGeom prst="rect">
            <a:avLst/>
          </a:prstGeom>
        </p:spPr>
      </p:pic>
      <p:pic>
        <p:nvPicPr>
          <p:cNvPr id="32" name="Resim 31">
            <a:extLst>
              <a:ext uri="{FF2B5EF4-FFF2-40B4-BE49-F238E27FC236}">
                <a16:creationId xmlns:a16="http://schemas.microsoft.com/office/drawing/2014/main" id="{DF9E0C24-9376-4497-8AD5-4F2012A22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815" y="6281885"/>
            <a:ext cx="5163271" cy="116805"/>
          </a:xfrm>
          <a:prstGeom prst="rect">
            <a:avLst/>
          </a:prstGeom>
        </p:spPr>
      </p:pic>
      <p:pic>
        <p:nvPicPr>
          <p:cNvPr id="13" name="Resim 12">
            <a:extLst>
              <a:ext uri="{FF2B5EF4-FFF2-40B4-BE49-F238E27FC236}">
                <a16:creationId xmlns:a16="http://schemas.microsoft.com/office/drawing/2014/main" id="{8F96D922-50B0-4C12-AB43-0A3C63FBE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14" name="Resim 13">
            <a:extLst>
              <a:ext uri="{FF2B5EF4-FFF2-40B4-BE49-F238E27FC236}">
                <a16:creationId xmlns:a16="http://schemas.microsoft.com/office/drawing/2014/main" id="{2270C758-9966-4CF2-B50A-60BD46C53D57}"/>
              </a:ext>
            </a:extLst>
          </p:cNvPr>
          <p:cNvPicPr>
            <a:picLocks noChangeAspect="1"/>
          </p:cNvPicPr>
          <p:nvPr/>
        </p:nvPicPr>
        <p:blipFill rotWithShape="1">
          <a:blip r:embed="rId5"/>
          <a:srcRect b="74324"/>
          <a:stretch/>
        </p:blipFill>
        <p:spPr>
          <a:xfrm>
            <a:off x="0" y="6724"/>
            <a:ext cx="1710540" cy="774000"/>
          </a:xfrm>
          <a:prstGeom prst="rect">
            <a:avLst/>
          </a:prstGeom>
        </p:spPr>
      </p:pic>
      <p:graphicFrame>
        <p:nvGraphicFramePr>
          <p:cNvPr id="9" name="Tablo 8">
            <a:extLst>
              <a:ext uri="{FF2B5EF4-FFF2-40B4-BE49-F238E27FC236}">
                <a16:creationId xmlns:a16="http://schemas.microsoft.com/office/drawing/2014/main" id="{D47BB918-30AB-4540-A383-899CF310B584}"/>
              </a:ext>
            </a:extLst>
          </p:cNvPr>
          <p:cNvGraphicFramePr>
            <a:graphicFrameLocks noGrp="1"/>
          </p:cNvGraphicFramePr>
          <p:nvPr>
            <p:extLst>
              <p:ext uri="{D42A27DB-BD31-4B8C-83A1-F6EECF244321}">
                <p14:modId xmlns:p14="http://schemas.microsoft.com/office/powerpoint/2010/main" val="3207347652"/>
              </p:ext>
            </p:extLst>
          </p:nvPr>
        </p:nvGraphicFramePr>
        <p:xfrm>
          <a:off x="997690" y="1133949"/>
          <a:ext cx="10196620" cy="4250504"/>
        </p:xfrm>
        <a:graphic>
          <a:graphicData uri="http://schemas.openxmlformats.org/drawingml/2006/table">
            <a:tbl>
              <a:tblPr/>
              <a:tblGrid>
                <a:gridCol w="474135">
                  <a:extLst>
                    <a:ext uri="{9D8B030D-6E8A-4147-A177-3AD203B41FA5}">
                      <a16:colId xmlns:a16="http://schemas.microsoft.com/office/drawing/2014/main" val="412455207"/>
                    </a:ext>
                  </a:extLst>
                </a:gridCol>
                <a:gridCol w="1360047">
                  <a:extLst>
                    <a:ext uri="{9D8B030D-6E8A-4147-A177-3AD203B41FA5}">
                      <a16:colId xmlns:a16="http://schemas.microsoft.com/office/drawing/2014/main" val="1728643528"/>
                    </a:ext>
                  </a:extLst>
                </a:gridCol>
                <a:gridCol w="2087722">
                  <a:extLst>
                    <a:ext uri="{9D8B030D-6E8A-4147-A177-3AD203B41FA5}">
                      <a16:colId xmlns:a16="http://schemas.microsoft.com/office/drawing/2014/main" val="333856630"/>
                    </a:ext>
                  </a:extLst>
                </a:gridCol>
                <a:gridCol w="1410253">
                  <a:extLst>
                    <a:ext uri="{9D8B030D-6E8A-4147-A177-3AD203B41FA5}">
                      <a16:colId xmlns:a16="http://schemas.microsoft.com/office/drawing/2014/main" val="1794950621"/>
                    </a:ext>
                  </a:extLst>
                </a:gridCol>
                <a:gridCol w="666416">
                  <a:extLst>
                    <a:ext uri="{9D8B030D-6E8A-4147-A177-3AD203B41FA5}">
                      <a16:colId xmlns:a16="http://schemas.microsoft.com/office/drawing/2014/main" val="3684318126"/>
                    </a:ext>
                  </a:extLst>
                </a:gridCol>
                <a:gridCol w="853476">
                  <a:extLst>
                    <a:ext uri="{9D8B030D-6E8A-4147-A177-3AD203B41FA5}">
                      <a16:colId xmlns:a16="http://schemas.microsoft.com/office/drawing/2014/main" val="697089148"/>
                    </a:ext>
                  </a:extLst>
                </a:gridCol>
                <a:gridCol w="949985">
                  <a:extLst>
                    <a:ext uri="{9D8B030D-6E8A-4147-A177-3AD203B41FA5}">
                      <a16:colId xmlns:a16="http://schemas.microsoft.com/office/drawing/2014/main" val="4133758010"/>
                    </a:ext>
                  </a:extLst>
                </a:gridCol>
                <a:gridCol w="1341408">
                  <a:extLst>
                    <a:ext uri="{9D8B030D-6E8A-4147-A177-3AD203B41FA5}">
                      <a16:colId xmlns:a16="http://schemas.microsoft.com/office/drawing/2014/main" val="383480479"/>
                    </a:ext>
                  </a:extLst>
                </a:gridCol>
                <a:gridCol w="1053178">
                  <a:extLst>
                    <a:ext uri="{9D8B030D-6E8A-4147-A177-3AD203B41FA5}">
                      <a16:colId xmlns:a16="http://schemas.microsoft.com/office/drawing/2014/main" val="3698395583"/>
                    </a:ext>
                  </a:extLst>
                </a:gridCol>
              </a:tblGrid>
              <a:tr h="308051">
                <a:tc>
                  <a:txBody>
                    <a:bodyPr/>
                    <a:lstStyle/>
                    <a:p>
                      <a:pPr algn="ctr" fontAlgn="ctr"/>
                      <a:r>
                        <a:rPr lang="tr-TR" sz="1200" b="1" i="0" u="none" strike="noStrike">
                          <a:solidFill>
                            <a:srgbClr val="000000"/>
                          </a:solidFill>
                          <a:effectLst/>
                          <a:latin typeface="+mn-lt"/>
                        </a:rPr>
                        <a:t>S. 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YATIRIMCI KURULUŞ ADI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PROJENİN ADI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SEKTÖR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YERİ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BAŞ-BİT TARİHİ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BEDELİ</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a:solidFill>
                            <a:srgbClr val="000000"/>
                          </a:solidFill>
                          <a:effectLst/>
                          <a:latin typeface="+mn-lt"/>
                        </a:rPr>
                        <a:t>ÖNCEKİ YILLAR HARCAMA TOPLAMI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2024 YILI   ÖDENEĞİ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89640544"/>
                  </a:ext>
                </a:extLst>
              </a:tr>
              <a:tr h="308051">
                <a:tc>
                  <a:txBody>
                    <a:bodyPr/>
                    <a:lstStyle/>
                    <a:p>
                      <a:pPr algn="ctr" fontAlgn="ctr"/>
                      <a:r>
                        <a:rPr lang="tr-TR" sz="1200" b="1" i="0" u="none" strike="noStrike" dirty="0">
                          <a:solidFill>
                            <a:srgbClr val="000000"/>
                          </a:solidFill>
                          <a:effectLst/>
                          <a:latin typeface="+mn-lt"/>
                        </a:rPr>
                        <a:t>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8">
                  <a:txBody>
                    <a:bodyPr/>
                    <a:lstStyle/>
                    <a:p>
                      <a:pPr algn="ctr" fontAlgn="ctr"/>
                      <a:r>
                        <a:rPr lang="tr-TR" sz="1200" b="1" i="0" u="none" strike="noStrike" dirty="0">
                          <a:solidFill>
                            <a:srgbClr val="000000"/>
                          </a:solidFill>
                          <a:effectLst/>
                          <a:latin typeface="+mn-lt"/>
                        </a:rPr>
                        <a:t>Trabzon Üniversitesi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Çeşitli Ünitelerin Etüt Projesi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200.000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90747183"/>
                  </a:ext>
                </a:extLst>
              </a:tr>
              <a:tr h="449242">
                <a:tc>
                  <a:txBody>
                    <a:bodyPr/>
                    <a:lstStyle/>
                    <a:p>
                      <a:pPr algn="ctr" fontAlgn="ctr"/>
                      <a:r>
                        <a:rPr lang="tr-TR" sz="1200" b="1" i="0" u="none" strike="noStrike" dirty="0">
                          <a:solidFill>
                            <a:srgbClr val="000000"/>
                          </a:solidFill>
                          <a:effectLst/>
                          <a:latin typeface="+mn-lt"/>
                        </a:rPr>
                        <a:t>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Kampüs Altyapısı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2020-2025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39.800.000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14.800.000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15.000.000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4829377"/>
                  </a:ext>
                </a:extLst>
              </a:tr>
              <a:tr h="308051">
                <a:tc>
                  <a:txBody>
                    <a:bodyPr/>
                    <a:lstStyle/>
                    <a:p>
                      <a:pPr algn="ctr" fontAlgn="ctr"/>
                      <a:r>
                        <a:rPr lang="tr-TR" sz="1200" b="1" i="0" u="none" strike="noStrike" dirty="0">
                          <a:solidFill>
                            <a:srgbClr val="000000"/>
                          </a:solidFill>
                          <a:effectLst/>
                          <a:latin typeface="+mn-lt"/>
                        </a:rPr>
                        <a:t>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 Derslik ve Merkezi Birimler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2021-2026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435.000.000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89.000.000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89849478"/>
                  </a:ext>
                </a:extLst>
              </a:tr>
              <a:tr h="308051">
                <a:tc>
                  <a:txBody>
                    <a:bodyPr/>
                    <a:lstStyle/>
                    <a:p>
                      <a:pPr algn="ctr" fontAlgn="ctr"/>
                      <a:r>
                        <a:rPr lang="tr-TR" sz="1200" b="1" i="0" u="none" strike="noStrike" dirty="0">
                          <a:solidFill>
                            <a:srgbClr val="000000"/>
                          </a:solidFill>
                          <a:effectLst/>
                          <a:latin typeface="+mn-lt"/>
                        </a:rPr>
                        <a:t>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Merkezi Derslik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2021-2026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300.000.000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49.000.000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6060214"/>
                  </a:ext>
                </a:extLst>
              </a:tr>
              <a:tr h="308051">
                <a:tc>
                  <a:txBody>
                    <a:bodyPr/>
                    <a:lstStyle/>
                    <a:p>
                      <a:pPr algn="ctr" fontAlgn="ctr"/>
                      <a:r>
                        <a:rPr lang="tr-TR" sz="1200" b="1" i="0" u="none" strike="noStrike" dirty="0">
                          <a:solidFill>
                            <a:srgbClr val="000000"/>
                          </a:solidFill>
                          <a:effectLst/>
                          <a:latin typeface="+mn-lt"/>
                        </a:rPr>
                        <a:t>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es-ES" sz="1200" b="0" i="0" u="none" strike="noStrike">
                          <a:solidFill>
                            <a:srgbClr val="000000"/>
                          </a:solidFill>
                          <a:effectLst/>
                          <a:latin typeface="+mn-lt"/>
                        </a:rPr>
                        <a:t>Turizm ve Otelcilik MYO ve Uygulama Oteli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2023-2026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135.000.000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40.000.000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45355812"/>
                  </a:ext>
                </a:extLst>
              </a:tr>
              <a:tr h="308051">
                <a:tc>
                  <a:txBody>
                    <a:bodyPr/>
                    <a:lstStyle/>
                    <a:p>
                      <a:pPr algn="ctr" fontAlgn="ctr"/>
                      <a:r>
                        <a:rPr lang="tr-TR" sz="1200" b="1" i="0" u="none" strike="noStrike" dirty="0">
                          <a:solidFill>
                            <a:srgbClr val="000000"/>
                          </a:solidFill>
                          <a:effectLst/>
                          <a:latin typeface="+mn-lt"/>
                        </a:rPr>
                        <a:t>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Büyük Onarım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2022-2024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93.000.000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6.815.000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51.000.000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402470"/>
                  </a:ext>
                </a:extLst>
              </a:tr>
              <a:tr h="308051">
                <a:tc>
                  <a:txBody>
                    <a:bodyPr/>
                    <a:lstStyle/>
                    <a:p>
                      <a:pPr algn="ctr" fontAlgn="ctr"/>
                      <a:r>
                        <a:rPr lang="tr-TR" sz="1200" b="1" i="0" u="none" strike="noStrike" dirty="0">
                          <a:solidFill>
                            <a:srgbClr val="000000"/>
                          </a:solidFill>
                          <a:effectLst/>
                          <a:latin typeface="+mn-lt"/>
                        </a:rPr>
                        <a:t>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nn-NO" sz="1200" b="0" i="0" u="none" strike="noStrike">
                          <a:solidFill>
                            <a:srgbClr val="000000"/>
                          </a:solidFill>
                          <a:effectLst/>
                          <a:latin typeface="+mn-lt"/>
                        </a:rPr>
                        <a:t>Açık ve Kapalı Spor Tesisleri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2022-2025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30.000.000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14.467.400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7.000.000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83584959"/>
                  </a:ext>
                </a:extLst>
              </a:tr>
              <a:tr h="308051">
                <a:tc>
                  <a:txBody>
                    <a:bodyPr/>
                    <a:lstStyle/>
                    <a:p>
                      <a:pPr algn="ctr" fontAlgn="ctr"/>
                      <a:r>
                        <a:rPr lang="tr-TR" sz="1200" b="1" i="0" u="none" strike="noStrike" dirty="0">
                          <a:solidFill>
                            <a:srgbClr val="000000"/>
                          </a:solidFill>
                          <a:effectLst/>
                          <a:latin typeface="+mn-lt"/>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Üniversite Bilgi Yönetim Sistemi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200" b="0" i="0" u="none" strike="noStrike">
                          <a:solidFill>
                            <a:srgbClr val="000000"/>
                          </a:solidFill>
                          <a:effectLst/>
                          <a:latin typeface="+mn-lt"/>
                        </a:rPr>
                        <a:t>EĞİTİM - YÜKSEKÖĞRETİM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mn-lt"/>
                        </a:rPr>
                        <a:t>2024-2024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1.205.000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200" b="0" i="0" u="none" strike="noStrike" dirty="0">
                          <a:solidFill>
                            <a:srgbClr val="000000"/>
                          </a:solidFill>
                          <a:effectLst/>
                          <a:latin typeface="+mn-lt"/>
                        </a:rPr>
                        <a:t>1.205.000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4888625"/>
                  </a:ext>
                </a:extLst>
              </a:tr>
              <a:tr h="308051">
                <a:tc gridSpan="6">
                  <a:txBody>
                    <a:bodyPr/>
                    <a:lstStyle/>
                    <a:p>
                      <a:pPr algn="l" fontAlgn="ctr"/>
                      <a:r>
                        <a:rPr lang="tr-TR" sz="1200" b="1" i="0" u="none" strike="noStrike">
                          <a:solidFill>
                            <a:srgbClr val="000000"/>
                          </a:solidFill>
                          <a:effectLst/>
                          <a:latin typeface="+mn-lt"/>
                        </a:rPr>
                        <a:t>ÖNCEKİ YILLAR HARCAMA TOPLAMI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gridSpan="3">
                  <a:txBody>
                    <a:bodyPr/>
                    <a:lstStyle/>
                    <a:p>
                      <a:pPr algn="ctr" fontAlgn="ctr"/>
                      <a:r>
                        <a:rPr lang="tr-TR" sz="1200" b="1" i="0" u="none" strike="noStrike" dirty="0">
                          <a:solidFill>
                            <a:srgbClr val="222B35"/>
                          </a:solidFill>
                          <a:effectLst/>
                          <a:latin typeface="+mn-lt"/>
                        </a:rPr>
                        <a:t>32.261.991.788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16882930"/>
                  </a:ext>
                </a:extLst>
              </a:tr>
              <a:tr h="308051">
                <a:tc gridSpan="6">
                  <a:txBody>
                    <a:bodyPr/>
                    <a:lstStyle/>
                    <a:p>
                      <a:pPr algn="l" fontAlgn="ctr"/>
                      <a:r>
                        <a:rPr lang="tr-TR" sz="1200" b="1" i="0" u="none" strike="noStrike">
                          <a:solidFill>
                            <a:srgbClr val="000000"/>
                          </a:solidFill>
                          <a:effectLst/>
                          <a:latin typeface="+mn-lt"/>
                        </a:rPr>
                        <a:t>2024 YILI ÖDENEĞİ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ctr" fontAlgn="ctr"/>
                      <a:r>
                        <a:rPr lang="tr-TR" sz="1200" b="1" i="0" u="none" strike="noStrike" dirty="0">
                          <a:solidFill>
                            <a:srgbClr val="222B35"/>
                          </a:solidFill>
                          <a:effectLst/>
                          <a:latin typeface="+mn-lt"/>
                        </a:rPr>
                        <a:t>9.698.319.002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dirty="0"/>
                    </a:p>
                  </a:txBody>
                  <a:tcP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7462158"/>
                  </a:ext>
                </a:extLst>
              </a:tr>
            </a:tbl>
          </a:graphicData>
        </a:graphic>
      </p:graphicFrame>
    </p:spTree>
    <p:extLst>
      <p:ext uri="{BB962C8B-B14F-4D97-AF65-F5344CB8AC3E}">
        <p14:creationId xmlns:p14="http://schemas.microsoft.com/office/powerpoint/2010/main" val="96076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kış Çizelgesi: Belge 8">
            <a:extLst>
              <a:ext uri="{FF2B5EF4-FFF2-40B4-BE49-F238E27FC236}">
                <a16:creationId xmlns:a16="http://schemas.microsoft.com/office/drawing/2014/main" id="{20C784A3-2D20-4AF4-8842-FEBDC1097B29}"/>
              </a:ext>
            </a:extLst>
          </p:cNvPr>
          <p:cNvSpPr/>
          <p:nvPr/>
        </p:nvSpPr>
        <p:spPr>
          <a:xfrm>
            <a:off x="0" y="2"/>
            <a:ext cx="12140934" cy="762114"/>
          </a:xfrm>
          <a:prstGeom prst="flowChartDocumen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2024 </a:t>
            </a:r>
            <a:r>
              <a:rPr lang="tr-TR" sz="2800" b="1" dirty="0">
                <a:solidFill>
                  <a:prstClr val="white"/>
                </a:solidFill>
                <a:latin typeface="Calibri" panose="020F0502020204030204"/>
              </a:rPr>
              <a:t>YILI </a:t>
            </a: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YATIRIM PROGRAMINDA YER ALAN PROJELER</a:t>
            </a:r>
          </a:p>
        </p:txBody>
      </p:sp>
      <p:pic>
        <p:nvPicPr>
          <p:cNvPr id="30" name="Resim 29">
            <a:extLst>
              <a:ext uri="{FF2B5EF4-FFF2-40B4-BE49-F238E27FC236}">
                <a16:creationId xmlns:a16="http://schemas.microsoft.com/office/drawing/2014/main" id="{3A378A8C-10AB-4F13-B1C5-F62179ADF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779" y="6281885"/>
            <a:ext cx="5163271" cy="200053"/>
          </a:xfrm>
          <a:prstGeom prst="rect">
            <a:avLst/>
          </a:prstGeom>
        </p:spPr>
      </p:pic>
      <p:pic>
        <p:nvPicPr>
          <p:cNvPr id="32" name="Resim 31">
            <a:extLst>
              <a:ext uri="{FF2B5EF4-FFF2-40B4-BE49-F238E27FC236}">
                <a16:creationId xmlns:a16="http://schemas.microsoft.com/office/drawing/2014/main" id="{DF9E0C24-9376-4497-8AD5-4F2012A22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815" y="6281885"/>
            <a:ext cx="5163271" cy="116805"/>
          </a:xfrm>
          <a:prstGeom prst="rect">
            <a:avLst/>
          </a:prstGeom>
        </p:spPr>
      </p:pic>
      <p:pic>
        <p:nvPicPr>
          <p:cNvPr id="13" name="Resim 12">
            <a:extLst>
              <a:ext uri="{FF2B5EF4-FFF2-40B4-BE49-F238E27FC236}">
                <a16:creationId xmlns:a16="http://schemas.microsoft.com/office/drawing/2014/main" id="{8F96D922-50B0-4C12-AB43-0A3C63FBE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14" name="Resim 13">
            <a:extLst>
              <a:ext uri="{FF2B5EF4-FFF2-40B4-BE49-F238E27FC236}">
                <a16:creationId xmlns:a16="http://schemas.microsoft.com/office/drawing/2014/main" id="{2270C758-9966-4CF2-B50A-60BD46C53D57}"/>
              </a:ext>
            </a:extLst>
          </p:cNvPr>
          <p:cNvPicPr>
            <a:picLocks noChangeAspect="1"/>
          </p:cNvPicPr>
          <p:nvPr/>
        </p:nvPicPr>
        <p:blipFill rotWithShape="1">
          <a:blip r:embed="rId5"/>
          <a:srcRect b="74324"/>
          <a:stretch/>
        </p:blipFill>
        <p:spPr>
          <a:xfrm>
            <a:off x="0" y="6724"/>
            <a:ext cx="1710540" cy="774000"/>
          </a:xfrm>
          <a:prstGeom prst="rect">
            <a:avLst/>
          </a:prstGeom>
        </p:spPr>
      </p:pic>
      <p:pic>
        <p:nvPicPr>
          <p:cNvPr id="5" name="Resim 4">
            <a:extLst>
              <a:ext uri="{FF2B5EF4-FFF2-40B4-BE49-F238E27FC236}">
                <a16:creationId xmlns:a16="http://schemas.microsoft.com/office/drawing/2014/main" id="{C7A318D1-C94A-4337-A2A3-590218C1DC44}"/>
              </a:ext>
            </a:extLst>
          </p:cNvPr>
          <p:cNvPicPr>
            <a:picLocks noChangeAspect="1"/>
          </p:cNvPicPr>
          <p:nvPr/>
        </p:nvPicPr>
        <p:blipFill>
          <a:blip r:embed="rId6"/>
          <a:stretch>
            <a:fillRect/>
          </a:stretch>
        </p:blipFill>
        <p:spPr>
          <a:xfrm>
            <a:off x="1562100" y="859361"/>
            <a:ext cx="9150614" cy="5692582"/>
          </a:xfrm>
          <a:prstGeom prst="rect">
            <a:avLst/>
          </a:prstGeom>
        </p:spPr>
      </p:pic>
    </p:spTree>
    <p:extLst>
      <p:ext uri="{BB962C8B-B14F-4D97-AF65-F5344CB8AC3E}">
        <p14:creationId xmlns:p14="http://schemas.microsoft.com/office/powerpoint/2010/main" val="80077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1547157" y="6469380"/>
            <a:ext cx="488633" cy="297498"/>
          </a:xfrm>
          <a:prstGeom prst="bracketPair">
            <a:avLst>
              <a:gd name="adj" fmla="val 16667"/>
            </a:avLst>
          </a:prstGeom>
          <a:noFill/>
          <a:ln w="28575">
            <a:solidFill>
              <a:schemeClr val="bg1"/>
            </a:solidFill>
            <a:round/>
            <a:headEnd/>
            <a:tailEnd/>
          </a:ln>
        </p:spPr>
        <p:txBody>
          <a:bodyPr tIns="0" bIns="0"/>
          <a:lstStyle/>
          <a:p>
            <a:pPr algn="ctr" eaLnBrk="1" hangingPunct="1">
              <a:spcAft>
                <a:spcPts val="1000"/>
              </a:spcAft>
              <a:defRPr/>
            </a:pPr>
            <a:r>
              <a:rPr lang="tr-TR" sz="1600" b="1" dirty="0">
                <a:solidFill>
                  <a:schemeClr val="bg1"/>
                </a:solidFill>
                <a:latin typeface="+mj-lt"/>
                <a:ea typeface="Tahoma" pitchFamily="34" charset="0"/>
                <a:cs typeface="Tahoma" pitchFamily="34" charset="0"/>
              </a:rPr>
              <a:t>3</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61"/>
            <a:ext cx="12192000" cy="6857999"/>
          </a:xfrm>
          <a:prstGeom prst="rect">
            <a:avLst/>
          </a:prstGeom>
        </p:spPr>
      </p:pic>
      <p:sp>
        <p:nvSpPr>
          <p:cNvPr id="20" name="Dikdörtgen 19"/>
          <p:cNvSpPr/>
          <p:nvPr/>
        </p:nvSpPr>
        <p:spPr bwMode="auto">
          <a:xfrm rot="1073016">
            <a:off x="10653506" y="2083730"/>
            <a:ext cx="1096318" cy="769441"/>
          </a:xfrm>
          <a:prstGeom prst="rect">
            <a:avLst/>
          </a:prstGeom>
          <a:noFill/>
        </p:spPr>
        <p:txBody>
          <a:bodyPr wrap="square">
            <a:spAutoFit/>
          </a:bodyPr>
          <a:lstStyle/>
          <a:p>
            <a:pPr algn="ctr" eaLnBrk="1" fontAlgn="auto" hangingPunct="1">
              <a:spcBef>
                <a:spcPts val="0"/>
              </a:spcBef>
              <a:spcAft>
                <a:spcPts val="0"/>
              </a:spcAft>
              <a:defRPr/>
            </a:pPr>
            <a:r>
              <a:rPr lang="tr-TR" sz="44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65</a:t>
            </a:r>
          </a:p>
        </p:txBody>
      </p:sp>
      <p:sp>
        <p:nvSpPr>
          <p:cNvPr id="21" name="Dikdörtgen 20"/>
          <p:cNvSpPr/>
          <p:nvPr/>
        </p:nvSpPr>
        <p:spPr bwMode="auto">
          <a:xfrm rot="1079029">
            <a:off x="10314645" y="2715664"/>
            <a:ext cx="1738313" cy="461962"/>
          </a:xfrm>
          <a:prstGeom prst="rect">
            <a:avLst/>
          </a:prstGeom>
          <a:noFill/>
        </p:spPr>
        <p:txBody>
          <a:bodyPr wrap="none">
            <a:spAutoFit/>
          </a:bodyPr>
          <a:lstStyle/>
          <a:p>
            <a:pPr algn="ctr" eaLnBrk="1" fontAlgn="auto" hangingPunct="1">
              <a:spcBef>
                <a:spcPts val="0"/>
              </a:spcBef>
              <a:spcAft>
                <a:spcPts val="0"/>
              </a:spcAft>
              <a:defRPr/>
            </a:pPr>
            <a:r>
              <a:rPr lang="tr-TR" sz="24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MİLYAR </a:t>
            </a:r>
            <a:r>
              <a:rPr lang="tr-TR" sz="2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
        <p:nvSpPr>
          <p:cNvPr id="22" name="Dikdörtgen 21"/>
          <p:cNvSpPr/>
          <p:nvPr/>
        </p:nvSpPr>
        <p:spPr bwMode="auto">
          <a:xfrm rot="1036088">
            <a:off x="10326604" y="2939829"/>
            <a:ext cx="1208985" cy="707886"/>
          </a:xfrm>
          <a:prstGeom prst="rect">
            <a:avLst/>
          </a:prstGeom>
          <a:noFill/>
        </p:spPr>
        <p:txBody>
          <a:bodyPr wrap="none">
            <a:spAutoFit/>
          </a:bodyPr>
          <a:lstStyle/>
          <a:p>
            <a:pPr algn="ctr" eaLnBrk="1" fontAlgn="auto" hangingPunct="1">
              <a:spcBef>
                <a:spcPts val="0"/>
              </a:spcBef>
              <a:spcAft>
                <a:spcPts val="0"/>
              </a:spcAft>
              <a:defRPr/>
            </a:pPr>
            <a:r>
              <a:rPr lang="tr-TR" sz="4000" dirty="0">
                <a:ln w="0"/>
                <a:effectLst>
                  <a:outerShdw blurRad="38100" dist="19050" dir="2700000" algn="tl" rotWithShape="0">
                    <a:schemeClr val="dk1">
                      <a:alpha val="40000"/>
                    </a:schemeClr>
                  </a:outerShdw>
                </a:effectLst>
                <a:latin typeface="Arial Black" panose="020B0A04020102020204" pitchFamily="34" charset="0"/>
              </a:rPr>
              <a:t>474</a:t>
            </a:r>
          </a:p>
        </p:txBody>
      </p:sp>
      <p:sp>
        <p:nvSpPr>
          <p:cNvPr id="23" name="Dikdörtgen 22"/>
          <p:cNvSpPr/>
          <p:nvPr/>
        </p:nvSpPr>
        <p:spPr bwMode="auto">
          <a:xfrm rot="1049802">
            <a:off x="10257303" y="3455146"/>
            <a:ext cx="1135063" cy="400050"/>
          </a:xfrm>
          <a:prstGeom prst="rect">
            <a:avLst/>
          </a:prstGeom>
          <a:noFill/>
        </p:spPr>
        <p:txBody>
          <a:bodyPr wrap="none">
            <a:spAutoFit/>
          </a:bodyPr>
          <a:lstStyle/>
          <a:p>
            <a:pPr algn="ctr" eaLnBrk="1" fontAlgn="auto" hangingPunct="1">
              <a:spcBef>
                <a:spcPts val="0"/>
              </a:spcBef>
              <a:spcAft>
                <a:spcPts val="0"/>
              </a:spcAft>
              <a:defRPr/>
            </a:pPr>
            <a:r>
              <a:rPr lang="tr-TR" sz="2000" dirty="0">
                <a:ln w="0"/>
                <a:effectLst>
                  <a:outerShdw blurRad="38100" dist="38100" dir="2700000" algn="tl">
                    <a:srgbClr val="000000">
                      <a:alpha val="43137"/>
                    </a:srgbClr>
                  </a:outerShdw>
                </a:effectLst>
                <a:latin typeface="Arial Black" panose="020B0A04020102020204" pitchFamily="34" charset="0"/>
              </a:rPr>
              <a:t>PROJE</a:t>
            </a:r>
          </a:p>
        </p:txBody>
      </p:sp>
      <p:pic>
        <p:nvPicPr>
          <p:cNvPr id="31" name="Resim 3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337" y="3164376"/>
            <a:ext cx="900000" cy="3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kizkenar Üçgen 6">
            <a:extLst>
              <a:ext uri="{FF2B5EF4-FFF2-40B4-BE49-F238E27FC236}">
                <a16:creationId xmlns:a16="http://schemas.microsoft.com/office/drawing/2014/main" id="{38F94D43-9361-4076-B1D8-89512CCF9487}"/>
              </a:ext>
            </a:extLst>
          </p:cNvPr>
          <p:cNvSpPr/>
          <p:nvPr/>
        </p:nvSpPr>
        <p:spPr>
          <a:xfrm rot="1787294">
            <a:off x="9478602" y="3076184"/>
            <a:ext cx="897728" cy="46552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3" name="Resim 12">
            <a:extLst>
              <a:ext uri="{FF2B5EF4-FFF2-40B4-BE49-F238E27FC236}">
                <a16:creationId xmlns:a16="http://schemas.microsoft.com/office/drawing/2014/main" id="{D7BCA4FE-E80B-43FE-BDA9-1130C9B06325}"/>
              </a:ext>
            </a:extLst>
          </p:cNvPr>
          <p:cNvPicPr>
            <a:picLocks noChangeAspect="1"/>
          </p:cNvPicPr>
          <p:nvPr/>
        </p:nvPicPr>
        <p:blipFill rotWithShape="1">
          <a:blip r:embed="rId4"/>
          <a:srcRect l="1109" t="2326" r="1109" b="29227"/>
          <a:stretch/>
        </p:blipFill>
        <p:spPr>
          <a:xfrm>
            <a:off x="3122661" y="3363341"/>
            <a:ext cx="5697228" cy="2646000"/>
          </a:xfrm>
          <a:prstGeom prst="rect">
            <a:avLst/>
          </a:prstGeom>
        </p:spPr>
      </p:pic>
      <p:pic>
        <p:nvPicPr>
          <p:cNvPr id="5" name="Resim 4">
            <a:extLst>
              <a:ext uri="{FF2B5EF4-FFF2-40B4-BE49-F238E27FC236}">
                <a16:creationId xmlns:a16="http://schemas.microsoft.com/office/drawing/2014/main" id="{F2DEDA2E-9E85-496A-9B3F-3BCEBE7F7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032" y="461846"/>
            <a:ext cx="4574418" cy="2646000"/>
          </a:xfrm>
          <a:prstGeom prst="rect">
            <a:avLst/>
          </a:prstGeom>
        </p:spPr>
      </p:pic>
    </p:spTree>
    <p:extLst>
      <p:ext uri="{BB962C8B-B14F-4D97-AF65-F5344CB8AC3E}">
        <p14:creationId xmlns:p14="http://schemas.microsoft.com/office/powerpoint/2010/main" val="2587092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E8CB1021-93EF-4E73-8137-F9A65456DF13}"/>
              </a:ext>
            </a:extLst>
          </p:cNvPr>
          <p:cNvSpPr/>
          <p:nvPr/>
        </p:nvSpPr>
        <p:spPr>
          <a:xfrm>
            <a:off x="11246" y="714103"/>
            <a:ext cx="2932251" cy="5347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3" name="Resim 12">
            <a:extLst>
              <a:ext uri="{FF2B5EF4-FFF2-40B4-BE49-F238E27FC236}">
                <a16:creationId xmlns:a16="http://schemas.microsoft.com/office/drawing/2014/main" id="{7AE8879A-CE10-4305-88CC-52EB7094F3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0" r="5501"/>
          <a:stretch/>
        </p:blipFill>
        <p:spPr>
          <a:xfrm>
            <a:off x="115392" y="771525"/>
            <a:ext cx="2790005" cy="2599513"/>
          </a:xfrm>
          <a:prstGeom prst="rect">
            <a:avLst/>
          </a:prstGeom>
          <a:ln w="38100" cap="sq">
            <a:noFill/>
            <a:miter lim="800000"/>
          </a:ln>
        </p:spPr>
      </p:pic>
      <p:pic>
        <p:nvPicPr>
          <p:cNvPr id="14" name="Resim 13">
            <a:extLst>
              <a:ext uri="{FF2B5EF4-FFF2-40B4-BE49-F238E27FC236}">
                <a16:creationId xmlns:a16="http://schemas.microsoft.com/office/drawing/2014/main" id="{2D298604-5ED9-4905-AD64-F217FBEE3B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949" r="10949"/>
          <a:stretch/>
        </p:blipFill>
        <p:spPr>
          <a:xfrm>
            <a:off x="110023" y="3436077"/>
            <a:ext cx="2813607" cy="2634887"/>
          </a:xfrm>
          <a:prstGeom prst="rect">
            <a:avLst/>
          </a:prstGeom>
          <a:ln w="38100" cap="sq">
            <a:noFill/>
            <a:miter lim="800000"/>
          </a:ln>
        </p:spPr>
      </p:pic>
      <p:sp>
        <p:nvSpPr>
          <p:cNvPr id="15" name="Dikdörtgen 14">
            <a:extLst>
              <a:ext uri="{FF2B5EF4-FFF2-40B4-BE49-F238E27FC236}">
                <a16:creationId xmlns:a16="http://schemas.microsoft.com/office/drawing/2014/main" id="{3F421D2F-5292-4FA1-BF82-B38AA54B1692}"/>
              </a:ext>
            </a:extLst>
          </p:cNvPr>
          <p:cNvSpPr/>
          <p:nvPr/>
        </p:nvSpPr>
        <p:spPr>
          <a:xfrm>
            <a:off x="3009902" y="20852"/>
            <a:ext cx="9051469" cy="614622"/>
          </a:xfrm>
          <a:prstGeom prst="rect">
            <a:avLst/>
          </a:prstGeom>
          <a:solidFill>
            <a:srgbClr val="00A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9" name="Resim 18">
            <a:extLst>
              <a:ext uri="{FF2B5EF4-FFF2-40B4-BE49-F238E27FC236}">
                <a16:creationId xmlns:a16="http://schemas.microsoft.com/office/drawing/2014/main" id="{7B55340A-1A7E-453D-9CBF-0E8CD3E0154F}"/>
              </a:ext>
            </a:extLst>
          </p:cNvPr>
          <p:cNvPicPr>
            <a:picLocks noChangeAspect="1"/>
          </p:cNvPicPr>
          <p:nvPr/>
        </p:nvPicPr>
        <p:blipFill rotWithShape="1">
          <a:blip r:embed="rId5">
            <a:extLst>
              <a:ext uri="{28A0092B-C50C-407E-A947-70E740481C1C}">
                <a14:useLocalDpi xmlns:a14="http://schemas.microsoft.com/office/drawing/2010/main" val="0"/>
              </a:ext>
            </a:extLst>
          </a:blip>
          <a:srcRect l="25601" t="31619" r="23570" b="27492"/>
          <a:stretch/>
        </p:blipFill>
        <p:spPr>
          <a:xfrm>
            <a:off x="3028771" y="2652491"/>
            <a:ext cx="9051469" cy="3503943"/>
          </a:xfrm>
          <a:prstGeom prst="rect">
            <a:avLst/>
          </a:prstGeom>
        </p:spPr>
      </p:pic>
      <p:sp>
        <p:nvSpPr>
          <p:cNvPr id="20" name="Dikdörtgen 19">
            <a:extLst>
              <a:ext uri="{FF2B5EF4-FFF2-40B4-BE49-F238E27FC236}">
                <a16:creationId xmlns:a16="http://schemas.microsoft.com/office/drawing/2014/main" id="{F84EF7BA-521C-4C22-979D-7ED82DA92AC1}"/>
              </a:ext>
            </a:extLst>
          </p:cNvPr>
          <p:cNvSpPr/>
          <p:nvPr/>
        </p:nvSpPr>
        <p:spPr>
          <a:xfrm>
            <a:off x="3239589" y="136574"/>
            <a:ext cx="8717280" cy="383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600" b="1" dirty="0"/>
              <a:t>KAMU YATIRIMLARININ GENEL GÖRÜNÜMÜ</a:t>
            </a:r>
          </a:p>
        </p:txBody>
      </p:sp>
      <p:pic>
        <p:nvPicPr>
          <p:cNvPr id="11" name="Resim 10">
            <a:extLst>
              <a:ext uri="{FF2B5EF4-FFF2-40B4-BE49-F238E27FC236}">
                <a16:creationId xmlns:a16="http://schemas.microsoft.com/office/drawing/2014/main" id="{799F130B-35F0-46C8-9621-BE284A2661A0}"/>
              </a:ext>
            </a:extLst>
          </p:cNvPr>
          <p:cNvPicPr>
            <a:picLocks noChangeAspect="1"/>
          </p:cNvPicPr>
          <p:nvPr/>
        </p:nvPicPr>
        <p:blipFill rotWithShape="1">
          <a:blip r:embed="rId6">
            <a:extLst>
              <a:ext uri="{28A0092B-C50C-407E-A947-70E740481C1C}">
                <a14:useLocalDpi xmlns:a14="http://schemas.microsoft.com/office/drawing/2010/main" val="0"/>
              </a:ext>
            </a:extLst>
          </a:blip>
          <a:srcRect t="-2" r="75857" b="90839"/>
          <a:stretch/>
        </p:blipFill>
        <p:spPr>
          <a:xfrm>
            <a:off x="42727" y="2564"/>
            <a:ext cx="2943497" cy="628372"/>
          </a:xfrm>
          <a:prstGeom prst="rect">
            <a:avLst/>
          </a:prstGeom>
        </p:spPr>
      </p:pic>
      <p:pic>
        <p:nvPicPr>
          <p:cNvPr id="18" name="Resim 17">
            <a:extLst>
              <a:ext uri="{FF2B5EF4-FFF2-40B4-BE49-F238E27FC236}">
                <a16:creationId xmlns:a16="http://schemas.microsoft.com/office/drawing/2014/main" id="{79C1A4A1-C0CB-4A7C-8F65-E85BAF0224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422" y="6185472"/>
            <a:ext cx="1343378" cy="672528"/>
          </a:xfrm>
          <a:prstGeom prst="rect">
            <a:avLst/>
          </a:prstGeom>
        </p:spPr>
      </p:pic>
      <p:pic>
        <p:nvPicPr>
          <p:cNvPr id="21" name="Resim 20">
            <a:extLst>
              <a:ext uri="{FF2B5EF4-FFF2-40B4-BE49-F238E27FC236}">
                <a16:creationId xmlns:a16="http://schemas.microsoft.com/office/drawing/2014/main" id="{55F581C1-7082-427F-B942-380D5490BC08}"/>
              </a:ext>
            </a:extLst>
          </p:cNvPr>
          <p:cNvPicPr>
            <a:picLocks noChangeAspect="1"/>
          </p:cNvPicPr>
          <p:nvPr/>
        </p:nvPicPr>
        <p:blipFill rotWithShape="1">
          <a:blip r:embed="rId8"/>
          <a:srcRect b="74324"/>
          <a:stretch/>
        </p:blipFill>
        <p:spPr>
          <a:xfrm>
            <a:off x="9223023" y="6285894"/>
            <a:ext cx="1264355" cy="572106"/>
          </a:xfrm>
          <a:prstGeom prst="rect">
            <a:avLst/>
          </a:prstGeom>
        </p:spPr>
      </p:pic>
      <p:pic>
        <p:nvPicPr>
          <p:cNvPr id="7" name="Resim 6">
            <a:extLst>
              <a:ext uri="{FF2B5EF4-FFF2-40B4-BE49-F238E27FC236}">
                <a16:creationId xmlns:a16="http://schemas.microsoft.com/office/drawing/2014/main" id="{B163D64F-17C3-483B-A065-C281AFC0B6C4}"/>
              </a:ext>
            </a:extLst>
          </p:cNvPr>
          <p:cNvPicPr>
            <a:picLocks noChangeAspect="1"/>
          </p:cNvPicPr>
          <p:nvPr/>
        </p:nvPicPr>
        <p:blipFill rotWithShape="1">
          <a:blip r:embed="rId9"/>
          <a:srcRect l="32813" t="24947" r="17028" b="53194"/>
          <a:stretch/>
        </p:blipFill>
        <p:spPr>
          <a:xfrm>
            <a:off x="3028771" y="771524"/>
            <a:ext cx="8960029" cy="2214151"/>
          </a:xfrm>
          <a:prstGeom prst="rect">
            <a:avLst/>
          </a:prstGeom>
        </p:spPr>
      </p:pic>
      <p:pic>
        <p:nvPicPr>
          <p:cNvPr id="8" name="Resim 7">
            <a:extLst>
              <a:ext uri="{FF2B5EF4-FFF2-40B4-BE49-F238E27FC236}">
                <a16:creationId xmlns:a16="http://schemas.microsoft.com/office/drawing/2014/main" id="{CEE6FFF2-778F-4F14-A334-0DA5827FDF4D}"/>
              </a:ext>
            </a:extLst>
          </p:cNvPr>
          <p:cNvPicPr>
            <a:picLocks noChangeAspect="1"/>
          </p:cNvPicPr>
          <p:nvPr/>
        </p:nvPicPr>
        <p:blipFill rotWithShape="1">
          <a:blip r:embed="rId10"/>
          <a:srcRect l="16641" t="85275" r="67414" b="6723"/>
          <a:stretch/>
        </p:blipFill>
        <p:spPr>
          <a:xfrm>
            <a:off x="110024" y="6061166"/>
            <a:ext cx="2813606" cy="794270"/>
          </a:xfrm>
          <a:prstGeom prst="rect">
            <a:avLst/>
          </a:prstGeom>
        </p:spPr>
      </p:pic>
    </p:spTree>
    <p:extLst>
      <p:ext uri="{BB962C8B-B14F-4D97-AF65-F5344CB8AC3E}">
        <p14:creationId xmlns:p14="http://schemas.microsoft.com/office/powerpoint/2010/main" val="812206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kış Çizelgesi: Belge 7">
            <a:extLst>
              <a:ext uri="{FF2B5EF4-FFF2-40B4-BE49-F238E27FC236}">
                <a16:creationId xmlns:a16="http://schemas.microsoft.com/office/drawing/2014/main" id="{BC8D48B5-79AF-4E80-B27E-3A3B8AFC09BE}"/>
              </a:ext>
            </a:extLst>
          </p:cNvPr>
          <p:cNvSpPr/>
          <p:nvPr/>
        </p:nvSpPr>
        <p:spPr>
          <a:xfrm>
            <a:off x="95794" y="1"/>
            <a:ext cx="11988000" cy="723899"/>
          </a:xfrm>
          <a:prstGeom prst="flowChartDocument">
            <a:avLst/>
          </a:prstGeom>
          <a:solidFill>
            <a:srgbClr val="025B7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DÖNEMSEL HARCAMA DAĞILIMI</a:t>
            </a:r>
          </a:p>
        </p:txBody>
      </p:sp>
      <p:pic>
        <p:nvPicPr>
          <p:cNvPr id="9" name="Resim 8">
            <a:extLst>
              <a:ext uri="{FF2B5EF4-FFF2-40B4-BE49-F238E27FC236}">
                <a16:creationId xmlns:a16="http://schemas.microsoft.com/office/drawing/2014/main" id="{B9150DCC-8395-458A-B7D2-B7ED46B76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10" name="Resim 9">
            <a:extLst>
              <a:ext uri="{FF2B5EF4-FFF2-40B4-BE49-F238E27FC236}">
                <a16:creationId xmlns:a16="http://schemas.microsoft.com/office/drawing/2014/main" id="{2A16D3A1-5747-4DF3-89B5-DED87667120A}"/>
              </a:ext>
            </a:extLst>
          </p:cNvPr>
          <p:cNvPicPr>
            <a:picLocks noChangeAspect="1"/>
          </p:cNvPicPr>
          <p:nvPr/>
        </p:nvPicPr>
        <p:blipFill rotWithShape="1">
          <a:blip r:embed="rId3"/>
          <a:srcRect b="74324"/>
          <a:stretch/>
        </p:blipFill>
        <p:spPr>
          <a:xfrm>
            <a:off x="0" y="-12326"/>
            <a:ext cx="1710540" cy="774000"/>
          </a:xfrm>
          <a:prstGeom prst="rect">
            <a:avLst/>
          </a:prstGeom>
        </p:spPr>
      </p:pic>
      <p:pic>
        <p:nvPicPr>
          <p:cNvPr id="2" name="Resim 1">
            <a:extLst>
              <a:ext uri="{FF2B5EF4-FFF2-40B4-BE49-F238E27FC236}">
                <a16:creationId xmlns:a16="http://schemas.microsoft.com/office/drawing/2014/main" id="{2DF57C3B-7EC9-44FA-9859-B9933B2F97CE}"/>
              </a:ext>
            </a:extLst>
          </p:cNvPr>
          <p:cNvPicPr>
            <a:picLocks noChangeAspect="1"/>
          </p:cNvPicPr>
          <p:nvPr/>
        </p:nvPicPr>
        <p:blipFill rotWithShape="1">
          <a:blip r:embed="rId4"/>
          <a:srcRect l="32734" t="24861" r="16250" b="50000"/>
          <a:stretch/>
        </p:blipFill>
        <p:spPr>
          <a:xfrm>
            <a:off x="2457449" y="1000415"/>
            <a:ext cx="9115425" cy="2526635"/>
          </a:xfrm>
          <a:prstGeom prst="rect">
            <a:avLst/>
          </a:prstGeom>
        </p:spPr>
      </p:pic>
      <p:pic>
        <p:nvPicPr>
          <p:cNvPr id="4" name="Resim 3">
            <a:extLst>
              <a:ext uri="{FF2B5EF4-FFF2-40B4-BE49-F238E27FC236}">
                <a16:creationId xmlns:a16="http://schemas.microsoft.com/office/drawing/2014/main" id="{F56D6571-4F49-4E0E-89C3-CF6A07FDE38C}"/>
              </a:ext>
            </a:extLst>
          </p:cNvPr>
          <p:cNvPicPr>
            <a:picLocks noChangeAspect="1"/>
          </p:cNvPicPr>
          <p:nvPr/>
        </p:nvPicPr>
        <p:blipFill rotWithShape="1">
          <a:blip r:embed="rId5"/>
          <a:srcRect t="29444" r="89922" b="33750"/>
          <a:stretch/>
        </p:blipFill>
        <p:spPr>
          <a:xfrm>
            <a:off x="109868" y="1000415"/>
            <a:ext cx="2167668" cy="4452961"/>
          </a:xfrm>
          <a:prstGeom prst="rect">
            <a:avLst/>
          </a:prstGeom>
        </p:spPr>
      </p:pic>
      <p:pic>
        <p:nvPicPr>
          <p:cNvPr id="6" name="Resim 5">
            <a:extLst>
              <a:ext uri="{FF2B5EF4-FFF2-40B4-BE49-F238E27FC236}">
                <a16:creationId xmlns:a16="http://schemas.microsoft.com/office/drawing/2014/main" id="{29675DC9-DC13-40D2-996D-A617C68A286A}"/>
              </a:ext>
            </a:extLst>
          </p:cNvPr>
          <p:cNvPicPr>
            <a:picLocks noChangeAspect="1"/>
          </p:cNvPicPr>
          <p:nvPr/>
        </p:nvPicPr>
        <p:blipFill rotWithShape="1">
          <a:blip r:embed="rId6"/>
          <a:srcRect l="417" t="29682" r="80903" b="47454"/>
          <a:stretch/>
        </p:blipFill>
        <p:spPr>
          <a:xfrm>
            <a:off x="2969674" y="3658565"/>
            <a:ext cx="3886201" cy="2675560"/>
          </a:xfrm>
          <a:prstGeom prst="rect">
            <a:avLst/>
          </a:prstGeom>
        </p:spPr>
      </p:pic>
      <p:pic>
        <p:nvPicPr>
          <p:cNvPr id="7" name="Resim 6">
            <a:extLst>
              <a:ext uri="{FF2B5EF4-FFF2-40B4-BE49-F238E27FC236}">
                <a16:creationId xmlns:a16="http://schemas.microsoft.com/office/drawing/2014/main" id="{414533A5-B174-4A96-B90B-70A89341D02C}"/>
              </a:ext>
            </a:extLst>
          </p:cNvPr>
          <p:cNvPicPr>
            <a:picLocks noChangeAspect="1"/>
          </p:cNvPicPr>
          <p:nvPr/>
        </p:nvPicPr>
        <p:blipFill rotWithShape="1">
          <a:blip r:embed="rId7"/>
          <a:srcRect t="29722" r="81320" b="46653"/>
          <a:stretch/>
        </p:blipFill>
        <p:spPr>
          <a:xfrm>
            <a:off x="7403050" y="3658565"/>
            <a:ext cx="3886201" cy="2764602"/>
          </a:xfrm>
          <a:prstGeom prst="rect">
            <a:avLst/>
          </a:prstGeom>
        </p:spPr>
      </p:pic>
    </p:spTree>
    <p:extLst>
      <p:ext uri="{BB962C8B-B14F-4D97-AF65-F5344CB8AC3E}">
        <p14:creationId xmlns:p14="http://schemas.microsoft.com/office/powerpoint/2010/main" val="3101195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kış Çizelgesi: Belge 5"/>
          <p:cNvSpPr/>
          <p:nvPr/>
        </p:nvSpPr>
        <p:spPr>
          <a:xfrm>
            <a:off x="95794" y="1"/>
            <a:ext cx="11988000" cy="723899"/>
          </a:xfrm>
          <a:prstGeom prst="flowChartDocument">
            <a:avLst/>
          </a:prstGeom>
          <a:solidFill>
            <a:srgbClr val="025B7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YATIRIMCI KURUMLARA GÖRE KAMU YATIRIMLARI</a:t>
            </a:r>
          </a:p>
        </p:txBody>
      </p:sp>
      <p:cxnSp>
        <p:nvCxnSpPr>
          <p:cNvPr id="4" name="Düz Bağlayıcı 3">
            <a:extLst>
              <a:ext uri="{FF2B5EF4-FFF2-40B4-BE49-F238E27FC236}">
                <a16:creationId xmlns:a16="http://schemas.microsoft.com/office/drawing/2014/main" id="{15D68040-F29C-4BBF-913E-5EFFA1E49F37}"/>
              </a:ext>
            </a:extLst>
          </p:cNvPr>
          <p:cNvCxnSpPr/>
          <p:nvPr/>
        </p:nvCxnSpPr>
        <p:spPr>
          <a:xfrm flipV="1">
            <a:off x="95794" y="5860365"/>
            <a:ext cx="11988000" cy="0"/>
          </a:xfrm>
          <a:prstGeom prst="line">
            <a:avLst/>
          </a:prstGeom>
          <a:ln w="19050">
            <a:solidFill>
              <a:srgbClr val="97DAD5"/>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D798BC2F-C468-45D3-89E9-3A7B280FA9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9" name="Resim 8">
            <a:extLst>
              <a:ext uri="{FF2B5EF4-FFF2-40B4-BE49-F238E27FC236}">
                <a16:creationId xmlns:a16="http://schemas.microsoft.com/office/drawing/2014/main" id="{5DA46528-95BE-48B2-B40E-3398375DC3CE}"/>
              </a:ext>
            </a:extLst>
          </p:cNvPr>
          <p:cNvPicPr>
            <a:picLocks noChangeAspect="1"/>
          </p:cNvPicPr>
          <p:nvPr/>
        </p:nvPicPr>
        <p:blipFill rotWithShape="1">
          <a:blip r:embed="rId3"/>
          <a:srcRect b="74324"/>
          <a:stretch/>
        </p:blipFill>
        <p:spPr>
          <a:xfrm>
            <a:off x="0" y="-12326"/>
            <a:ext cx="1710540" cy="774000"/>
          </a:xfrm>
          <a:prstGeom prst="rect">
            <a:avLst/>
          </a:prstGeom>
        </p:spPr>
      </p:pic>
      <p:pic>
        <p:nvPicPr>
          <p:cNvPr id="5" name="Resim 4">
            <a:extLst>
              <a:ext uri="{FF2B5EF4-FFF2-40B4-BE49-F238E27FC236}">
                <a16:creationId xmlns:a16="http://schemas.microsoft.com/office/drawing/2014/main" id="{F7AD8C71-310D-402B-9E49-881574E83B27}"/>
              </a:ext>
            </a:extLst>
          </p:cNvPr>
          <p:cNvPicPr>
            <a:picLocks noChangeAspect="1"/>
          </p:cNvPicPr>
          <p:nvPr/>
        </p:nvPicPr>
        <p:blipFill rotWithShape="1">
          <a:blip r:embed="rId4"/>
          <a:srcRect t="29583" r="26562" b="30972"/>
          <a:stretch/>
        </p:blipFill>
        <p:spPr>
          <a:xfrm>
            <a:off x="1" y="962023"/>
            <a:ext cx="12192000" cy="4898342"/>
          </a:xfrm>
          <a:prstGeom prst="rect">
            <a:avLst/>
          </a:prstGeom>
        </p:spPr>
      </p:pic>
    </p:spTree>
    <p:extLst>
      <p:ext uri="{BB962C8B-B14F-4D97-AF65-F5344CB8AC3E}">
        <p14:creationId xmlns:p14="http://schemas.microsoft.com/office/powerpoint/2010/main" val="216785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kış Çizelgesi: Belge 8">
            <a:extLst>
              <a:ext uri="{FF2B5EF4-FFF2-40B4-BE49-F238E27FC236}">
                <a16:creationId xmlns:a16="http://schemas.microsoft.com/office/drawing/2014/main" id="{96032BB7-58D7-428A-AE58-9ECB5BB7439A}"/>
              </a:ext>
            </a:extLst>
          </p:cNvPr>
          <p:cNvSpPr/>
          <p:nvPr/>
        </p:nvSpPr>
        <p:spPr>
          <a:xfrm>
            <a:off x="-216578" y="37697"/>
            <a:ext cx="12052662" cy="771215"/>
          </a:xfrm>
          <a:prstGeom prst="flowChartDocument">
            <a:avLst/>
          </a:prstGeom>
          <a:solidFill>
            <a:srgbClr val="025B7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BELEDİYELER BAZINDA KAMU YATIRIMLARI</a:t>
            </a:r>
          </a:p>
        </p:txBody>
      </p:sp>
      <p:pic>
        <p:nvPicPr>
          <p:cNvPr id="2" name="Resim 1">
            <a:extLst>
              <a:ext uri="{FF2B5EF4-FFF2-40B4-BE49-F238E27FC236}">
                <a16:creationId xmlns:a16="http://schemas.microsoft.com/office/drawing/2014/main" id="{5D172134-86A7-49D8-AFA2-B9710B81D5E7}"/>
              </a:ext>
            </a:extLst>
          </p:cNvPr>
          <p:cNvPicPr>
            <a:picLocks noChangeAspect="1"/>
          </p:cNvPicPr>
          <p:nvPr/>
        </p:nvPicPr>
        <p:blipFill>
          <a:blip r:embed="rId3"/>
          <a:stretch>
            <a:fillRect/>
          </a:stretch>
        </p:blipFill>
        <p:spPr>
          <a:xfrm>
            <a:off x="139882" y="1407312"/>
            <a:ext cx="3178628" cy="5314950"/>
          </a:xfrm>
          <a:prstGeom prst="rect">
            <a:avLst/>
          </a:prstGeom>
        </p:spPr>
      </p:pic>
      <p:sp>
        <p:nvSpPr>
          <p:cNvPr id="10" name="Dikdörtgen 9">
            <a:extLst>
              <a:ext uri="{FF2B5EF4-FFF2-40B4-BE49-F238E27FC236}">
                <a16:creationId xmlns:a16="http://schemas.microsoft.com/office/drawing/2014/main" id="{A7D5EDB6-436F-4DCC-866C-4B10115A7302}"/>
              </a:ext>
            </a:extLst>
          </p:cNvPr>
          <p:cNvSpPr/>
          <p:nvPr/>
        </p:nvSpPr>
        <p:spPr>
          <a:xfrm>
            <a:off x="3390899" y="3425114"/>
            <a:ext cx="3596640" cy="40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a:solidFill>
                  <a:schemeClr val="tx1">
                    <a:lumMod val="50000"/>
                    <a:lumOff val="50000"/>
                  </a:schemeClr>
                </a:solidFill>
              </a:rPr>
              <a:t>BELEDİYE BAZINDA PROJE SAYILARI</a:t>
            </a:r>
          </a:p>
        </p:txBody>
      </p:sp>
      <p:pic>
        <p:nvPicPr>
          <p:cNvPr id="14" name="Resim 13">
            <a:extLst>
              <a:ext uri="{FF2B5EF4-FFF2-40B4-BE49-F238E27FC236}">
                <a16:creationId xmlns:a16="http://schemas.microsoft.com/office/drawing/2014/main" id="{75B3B35D-44E5-464A-B09B-45D1FBF20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15" name="Resim 14">
            <a:extLst>
              <a:ext uri="{FF2B5EF4-FFF2-40B4-BE49-F238E27FC236}">
                <a16:creationId xmlns:a16="http://schemas.microsoft.com/office/drawing/2014/main" id="{68BC4DBB-6ACC-490E-AB96-F163E6E167BE}"/>
              </a:ext>
            </a:extLst>
          </p:cNvPr>
          <p:cNvPicPr>
            <a:picLocks noChangeAspect="1"/>
          </p:cNvPicPr>
          <p:nvPr/>
        </p:nvPicPr>
        <p:blipFill rotWithShape="1">
          <a:blip r:embed="rId5"/>
          <a:srcRect b="74324"/>
          <a:stretch/>
        </p:blipFill>
        <p:spPr>
          <a:xfrm>
            <a:off x="0" y="6724"/>
            <a:ext cx="1710540" cy="774000"/>
          </a:xfrm>
          <a:prstGeom prst="rect">
            <a:avLst/>
          </a:prstGeom>
        </p:spPr>
      </p:pic>
      <p:pic>
        <p:nvPicPr>
          <p:cNvPr id="5" name="Resim 4">
            <a:extLst>
              <a:ext uri="{FF2B5EF4-FFF2-40B4-BE49-F238E27FC236}">
                <a16:creationId xmlns:a16="http://schemas.microsoft.com/office/drawing/2014/main" id="{C74A1D5F-8B02-40E0-8F4A-DED1D05CE12C}"/>
              </a:ext>
            </a:extLst>
          </p:cNvPr>
          <p:cNvPicPr>
            <a:picLocks noChangeAspect="1"/>
          </p:cNvPicPr>
          <p:nvPr/>
        </p:nvPicPr>
        <p:blipFill rotWithShape="1">
          <a:blip r:embed="rId6"/>
          <a:srcRect l="33252" t="70338" r="17842" b="8552"/>
          <a:stretch/>
        </p:blipFill>
        <p:spPr>
          <a:xfrm>
            <a:off x="3390899" y="3969536"/>
            <a:ext cx="8591551" cy="2364589"/>
          </a:xfrm>
          <a:prstGeom prst="rect">
            <a:avLst/>
          </a:prstGeom>
        </p:spPr>
      </p:pic>
      <p:pic>
        <p:nvPicPr>
          <p:cNvPr id="18" name="Resim 17">
            <a:extLst>
              <a:ext uri="{FF2B5EF4-FFF2-40B4-BE49-F238E27FC236}">
                <a16:creationId xmlns:a16="http://schemas.microsoft.com/office/drawing/2014/main" id="{CE38BDC0-ECCB-43C3-B8CF-AA064042E7A6}"/>
              </a:ext>
            </a:extLst>
          </p:cNvPr>
          <p:cNvPicPr>
            <a:picLocks noChangeAspect="1"/>
          </p:cNvPicPr>
          <p:nvPr/>
        </p:nvPicPr>
        <p:blipFill rotWithShape="1">
          <a:blip r:embed="rId6"/>
          <a:srcRect l="32783" t="31633" r="16670" b="50828"/>
          <a:stretch/>
        </p:blipFill>
        <p:spPr>
          <a:xfrm>
            <a:off x="3390901" y="1403243"/>
            <a:ext cx="8686800" cy="1695474"/>
          </a:xfrm>
          <a:prstGeom prst="rect">
            <a:avLst/>
          </a:prstGeom>
        </p:spPr>
      </p:pic>
    </p:spTree>
    <p:extLst>
      <p:ext uri="{BB962C8B-B14F-4D97-AF65-F5344CB8AC3E}">
        <p14:creationId xmlns:p14="http://schemas.microsoft.com/office/powerpoint/2010/main" val="2866023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kış Çizelgesi: Belge 25">
            <a:extLst>
              <a:ext uri="{FF2B5EF4-FFF2-40B4-BE49-F238E27FC236}">
                <a16:creationId xmlns:a16="http://schemas.microsoft.com/office/drawing/2014/main" id="{63505E7F-2BAD-4B63-8718-44C585BC7F94}"/>
              </a:ext>
            </a:extLst>
          </p:cNvPr>
          <p:cNvSpPr/>
          <p:nvPr/>
        </p:nvSpPr>
        <p:spPr>
          <a:xfrm>
            <a:off x="0" y="2"/>
            <a:ext cx="12140934" cy="762114"/>
          </a:xfrm>
          <a:prstGeom prst="flowChartDocument">
            <a:avLst/>
          </a:prstGeom>
          <a:solidFill>
            <a:srgbClr val="025B7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SEKTÖR BAZINDA KAMU YATIRIMLARI</a:t>
            </a:r>
          </a:p>
        </p:txBody>
      </p:sp>
      <p:cxnSp>
        <p:nvCxnSpPr>
          <p:cNvPr id="29" name="Düz Bağlayıcı 28">
            <a:extLst>
              <a:ext uri="{FF2B5EF4-FFF2-40B4-BE49-F238E27FC236}">
                <a16:creationId xmlns:a16="http://schemas.microsoft.com/office/drawing/2014/main" id="{24019585-1D7F-44F7-AD91-7294B692E5F0}"/>
              </a:ext>
            </a:extLst>
          </p:cNvPr>
          <p:cNvCxnSpPr/>
          <p:nvPr/>
        </p:nvCxnSpPr>
        <p:spPr>
          <a:xfrm flipV="1">
            <a:off x="0" y="3948930"/>
            <a:ext cx="12168000" cy="0"/>
          </a:xfrm>
          <a:prstGeom prst="line">
            <a:avLst/>
          </a:prstGeom>
          <a:ln w="19050">
            <a:solidFill>
              <a:srgbClr val="97DAD5"/>
            </a:solidFill>
          </a:ln>
        </p:spPr>
        <p:style>
          <a:lnRef idx="1">
            <a:schemeClr val="accent1"/>
          </a:lnRef>
          <a:fillRef idx="0">
            <a:schemeClr val="accent1"/>
          </a:fillRef>
          <a:effectRef idx="0">
            <a:schemeClr val="accent1"/>
          </a:effectRef>
          <a:fontRef idx="minor">
            <a:schemeClr val="tx1"/>
          </a:fontRef>
        </p:style>
      </p:cxnSp>
      <p:pic>
        <p:nvPicPr>
          <p:cNvPr id="5" name="Resim 4">
            <a:extLst>
              <a:ext uri="{FF2B5EF4-FFF2-40B4-BE49-F238E27FC236}">
                <a16:creationId xmlns:a16="http://schemas.microsoft.com/office/drawing/2014/main" id="{7ABFD555-F058-442C-AEBE-972BB56F1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3836"/>
            <a:ext cx="5163271" cy="200053"/>
          </a:xfrm>
          <a:prstGeom prst="rect">
            <a:avLst/>
          </a:prstGeom>
        </p:spPr>
      </p:pic>
      <p:pic>
        <p:nvPicPr>
          <p:cNvPr id="30" name="Resim 29">
            <a:extLst>
              <a:ext uri="{FF2B5EF4-FFF2-40B4-BE49-F238E27FC236}">
                <a16:creationId xmlns:a16="http://schemas.microsoft.com/office/drawing/2014/main" id="{3A378A8C-10AB-4F13-B1C5-F62179ADF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779" y="6281885"/>
            <a:ext cx="5163271" cy="200053"/>
          </a:xfrm>
          <a:prstGeom prst="rect">
            <a:avLst/>
          </a:prstGeom>
        </p:spPr>
      </p:pic>
      <p:pic>
        <p:nvPicPr>
          <p:cNvPr id="32" name="Resim 31">
            <a:extLst>
              <a:ext uri="{FF2B5EF4-FFF2-40B4-BE49-F238E27FC236}">
                <a16:creationId xmlns:a16="http://schemas.microsoft.com/office/drawing/2014/main" id="{DF9E0C24-9376-4497-8AD5-4F2012A22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815" y="6281885"/>
            <a:ext cx="5163271" cy="116805"/>
          </a:xfrm>
          <a:prstGeom prst="rect">
            <a:avLst/>
          </a:prstGeom>
        </p:spPr>
      </p:pic>
      <p:pic>
        <p:nvPicPr>
          <p:cNvPr id="13" name="Resim 12">
            <a:extLst>
              <a:ext uri="{FF2B5EF4-FFF2-40B4-BE49-F238E27FC236}">
                <a16:creationId xmlns:a16="http://schemas.microsoft.com/office/drawing/2014/main" id="{8F96D922-50B0-4C12-AB43-0A3C63FBE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14" name="Resim 13">
            <a:extLst>
              <a:ext uri="{FF2B5EF4-FFF2-40B4-BE49-F238E27FC236}">
                <a16:creationId xmlns:a16="http://schemas.microsoft.com/office/drawing/2014/main" id="{2270C758-9966-4CF2-B50A-60BD46C53D57}"/>
              </a:ext>
            </a:extLst>
          </p:cNvPr>
          <p:cNvPicPr>
            <a:picLocks noChangeAspect="1"/>
          </p:cNvPicPr>
          <p:nvPr/>
        </p:nvPicPr>
        <p:blipFill rotWithShape="1">
          <a:blip r:embed="rId5"/>
          <a:srcRect b="74324"/>
          <a:stretch/>
        </p:blipFill>
        <p:spPr>
          <a:xfrm>
            <a:off x="0" y="6724"/>
            <a:ext cx="1710540" cy="774000"/>
          </a:xfrm>
          <a:prstGeom prst="rect">
            <a:avLst/>
          </a:prstGeom>
        </p:spPr>
      </p:pic>
      <p:pic>
        <p:nvPicPr>
          <p:cNvPr id="4" name="Resim 3">
            <a:extLst>
              <a:ext uri="{FF2B5EF4-FFF2-40B4-BE49-F238E27FC236}">
                <a16:creationId xmlns:a16="http://schemas.microsoft.com/office/drawing/2014/main" id="{2C79D1EE-F03B-4494-9237-19CA8832EAFE}"/>
              </a:ext>
            </a:extLst>
          </p:cNvPr>
          <p:cNvPicPr>
            <a:picLocks noChangeAspect="1"/>
          </p:cNvPicPr>
          <p:nvPr/>
        </p:nvPicPr>
        <p:blipFill rotWithShape="1">
          <a:blip r:embed="rId6"/>
          <a:srcRect l="33248" t="69750" r="17299" b="8884"/>
          <a:stretch/>
        </p:blipFill>
        <p:spPr>
          <a:xfrm>
            <a:off x="855270" y="4239066"/>
            <a:ext cx="10250880" cy="2491209"/>
          </a:xfrm>
          <a:prstGeom prst="rect">
            <a:avLst/>
          </a:prstGeom>
        </p:spPr>
      </p:pic>
      <p:pic>
        <p:nvPicPr>
          <p:cNvPr id="15" name="Resim 14">
            <a:extLst>
              <a:ext uri="{FF2B5EF4-FFF2-40B4-BE49-F238E27FC236}">
                <a16:creationId xmlns:a16="http://schemas.microsoft.com/office/drawing/2014/main" id="{26DC4604-6573-4934-BB46-2FCA73B80DC6}"/>
              </a:ext>
            </a:extLst>
          </p:cNvPr>
          <p:cNvPicPr>
            <a:picLocks noChangeAspect="1"/>
          </p:cNvPicPr>
          <p:nvPr/>
        </p:nvPicPr>
        <p:blipFill rotWithShape="1">
          <a:blip r:embed="rId6"/>
          <a:srcRect l="33247" t="45742" r="23687" b="33248"/>
          <a:stretch/>
        </p:blipFill>
        <p:spPr>
          <a:xfrm>
            <a:off x="855270" y="887569"/>
            <a:ext cx="10250879" cy="2813024"/>
          </a:xfrm>
          <a:prstGeom prst="rect">
            <a:avLst/>
          </a:prstGeom>
        </p:spPr>
      </p:pic>
    </p:spTree>
    <p:extLst>
      <p:ext uri="{BB962C8B-B14F-4D97-AF65-F5344CB8AC3E}">
        <p14:creationId xmlns:p14="http://schemas.microsoft.com/office/powerpoint/2010/main" val="653575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kış Çizelgesi: Belge 25">
            <a:extLst>
              <a:ext uri="{FF2B5EF4-FFF2-40B4-BE49-F238E27FC236}">
                <a16:creationId xmlns:a16="http://schemas.microsoft.com/office/drawing/2014/main" id="{63505E7F-2BAD-4B63-8718-44C585BC7F94}"/>
              </a:ext>
            </a:extLst>
          </p:cNvPr>
          <p:cNvSpPr/>
          <p:nvPr/>
        </p:nvSpPr>
        <p:spPr>
          <a:xfrm>
            <a:off x="0" y="2"/>
            <a:ext cx="12140934" cy="762114"/>
          </a:xfrm>
          <a:prstGeom prst="flowChartDocumen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2024 </a:t>
            </a:r>
            <a:r>
              <a:rPr lang="tr-TR" sz="2800" b="1" dirty="0">
                <a:solidFill>
                  <a:prstClr val="white"/>
                </a:solidFill>
                <a:latin typeface="Calibri" panose="020F0502020204030204"/>
              </a:rPr>
              <a:t>YILI </a:t>
            </a: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YATIRIM PROGRAMINDA YER ALAN PROJELER</a:t>
            </a:r>
          </a:p>
        </p:txBody>
      </p:sp>
      <p:pic>
        <p:nvPicPr>
          <p:cNvPr id="5" name="Resim 4">
            <a:extLst>
              <a:ext uri="{FF2B5EF4-FFF2-40B4-BE49-F238E27FC236}">
                <a16:creationId xmlns:a16="http://schemas.microsoft.com/office/drawing/2014/main" id="{7ABFD555-F058-442C-AEBE-972BB56F1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3836"/>
            <a:ext cx="5163271" cy="200053"/>
          </a:xfrm>
          <a:prstGeom prst="rect">
            <a:avLst/>
          </a:prstGeom>
        </p:spPr>
      </p:pic>
      <p:pic>
        <p:nvPicPr>
          <p:cNvPr id="30" name="Resim 29">
            <a:extLst>
              <a:ext uri="{FF2B5EF4-FFF2-40B4-BE49-F238E27FC236}">
                <a16:creationId xmlns:a16="http://schemas.microsoft.com/office/drawing/2014/main" id="{3A378A8C-10AB-4F13-B1C5-F62179ADF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779" y="6281885"/>
            <a:ext cx="5163271" cy="200053"/>
          </a:xfrm>
          <a:prstGeom prst="rect">
            <a:avLst/>
          </a:prstGeom>
        </p:spPr>
      </p:pic>
      <p:pic>
        <p:nvPicPr>
          <p:cNvPr id="32" name="Resim 31">
            <a:extLst>
              <a:ext uri="{FF2B5EF4-FFF2-40B4-BE49-F238E27FC236}">
                <a16:creationId xmlns:a16="http://schemas.microsoft.com/office/drawing/2014/main" id="{DF9E0C24-9376-4497-8AD5-4F2012A22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815" y="6281885"/>
            <a:ext cx="5163271" cy="116805"/>
          </a:xfrm>
          <a:prstGeom prst="rect">
            <a:avLst/>
          </a:prstGeom>
        </p:spPr>
      </p:pic>
      <p:pic>
        <p:nvPicPr>
          <p:cNvPr id="13" name="Resim 12">
            <a:extLst>
              <a:ext uri="{FF2B5EF4-FFF2-40B4-BE49-F238E27FC236}">
                <a16:creationId xmlns:a16="http://schemas.microsoft.com/office/drawing/2014/main" id="{8F96D922-50B0-4C12-AB43-0A3C63FBE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0933" y="11288"/>
            <a:ext cx="1710000" cy="750827"/>
          </a:xfrm>
          <a:prstGeom prst="rect">
            <a:avLst/>
          </a:prstGeom>
        </p:spPr>
      </p:pic>
      <p:pic>
        <p:nvPicPr>
          <p:cNvPr id="14" name="Resim 13">
            <a:extLst>
              <a:ext uri="{FF2B5EF4-FFF2-40B4-BE49-F238E27FC236}">
                <a16:creationId xmlns:a16="http://schemas.microsoft.com/office/drawing/2014/main" id="{2270C758-9966-4CF2-B50A-60BD46C53D57}"/>
              </a:ext>
            </a:extLst>
          </p:cNvPr>
          <p:cNvPicPr>
            <a:picLocks noChangeAspect="1"/>
          </p:cNvPicPr>
          <p:nvPr/>
        </p:nvPicPr>
        <p:blipFill rotWithShape="1">
          <a:blip r:embed="rId5"/>
          <a:srcRect b="74324"/>
          <a:stretch/>
        </p:blipFill>
        <p:spPr>
          <a:xfrm>
            <a:off x="0" y="6724"/>
            <a:ext cx="1710540" cy="774000"/>
          </a:xfrm>
          <a:prstGeom prst="rect">
            <a:avLst/>
          </a:prstGeom>
        </p:spPr>
      </p:pic>
      <p:graphicFrame>
        <p:nvGraphicFramePr>
          <p:cNvPr id="4" name="Tablo 3">
            <a:extLst>
              <a:ext uri="{FF2B5EF4-FFF2-40B4-BE49-F238E27FC236}">
                <a16:creationId xmlns:a16="http://schemas.microsoft.com/office/drawing/2014/main" id="{23FDB606-8179-44C2-877E-E10D8AA12520}"/>
              </a:ext>
            </a:extLst>
          </p:cNvPr>
          <p:cNvGraphicFramePr>
            <a:graphicFrameLocks noGrp="1"/>
          </p:cNvGraphicFramePr>
          <p:nvPr>
            <p:extLst>
              <p:ext uri="{D42A27DB-BD31-4B8C-83A1-F6EECF244321}">
                <p14:modId xmlns:p14="http://schemas.microsoft.com/office/powerpoint/2010/main" val="2443559883"/>
              </p:ext>
            </p:extLst>
          </p:nvPr>
        </p:nvGraphicFramePr>
        <p:xfrm>
          <a:off x="680185" y="3101960"/>
          <a:ext cx="11076167" cy="3413760"/>
        </p:xfrm>
        <a:graphic>
          <a:graphicData uri="http://schemas.openxmlformats.org/drawingml/2006/table">
            <a:tbl>
              <a:tblPr/>
              <a:tblGrid>
                <a:gridCol w="515033">
                  <a:extLst>
                    <a:ext uri="{9D8B030D-6E8A-4147-A177-3AD203B41FA5}">
                      <a16:colId xmlns:a16="http://schemas.microsoft.com/office/drawing/2014/main" val="412455207"/>
                    </a:ext>
                  </a:extLst>
                </a:gridCol>
                <a:gridCol w="1477363">
                  <a:extLst>
                    <a:ext uri="{9D8B030D-6E8A-4147-A177-3AD203B41FA5}">
                      <a16:colId xmlns:a16="http://schemas.microsoft.com/office/drawing/2014/main" val="1728643528"/>
                    </a:ext>
                  </a:extLst>
                </a:gridCol>
                <a:gridCol w="2267806">
                  <a:extLst>
                    <a:ext uri="{9D8B030D-6E8A-4147-A177-3AD203B41FA5}">
                      <a16:colId xmlns:a16="http://schemas.microsoft.com/office/drawing/2014/main" val="333856630"/>
                    </a:ext>
                  </a:extLst>
                </a:gridCol>
                <a:gridCol w="1531900">
                  <a:extLst>
                    <a:ext uri="{9D8B030D-6E8A-4147-A177-3AD203B41FA5}">
                      <a16:colId xmlns:a16="http://schemas.microsoft.com/office/drawing/2014/main" val="1794950621"/>
                    </a:ext>
                  </a:extLst>
                </a:gridCol>
                <a:gridCol w="732223">
                  <a:extLst>
                    <a:ext uri="{9D8B030D-6E8A-4147-A177-3AD203B41FA5}">
                      <a16:colId xmlns:a16="http://schemas.microsoft.com/office/drawing/2014/main" val="3684318126"/>
                    </a:ext>
                  </a:extLst>
                </a:gridCol>
                <a:gridCol w="918774">
                  <a:extLst>
                    <a:ext uri="{9D8B030D-6E8A-4147-A177-3AD203B41FA5}">
                      <a16:colId xmlns:a16="http://schemas.microsoft.com/office/drawing/2014/main" val="697089148"/>
                    </a:ext>
                  </a:extLst>
                </a:gridCol>
                <a:gridCol w="1358699">
                  <a:extLst>
                    <a:ext uri="{9D8B030D-6E8A-4147-A177-3AD203B41FA5}">
                      <a16:colId xmlns:a16="http://schemas.microsoft.com/office/drawing/2014/main" val="4133758010"/>
                    </a:ext>
                  </a:extLst>
                </a:gridCol>
                <a:gridCol w="1130347">
                  <a:extLst>
                    <a:ext uri="{9D8B030D-6E8A-4147-A177-3AD203B41FA5}">
                      <a16:colId xmlns:a16="http://schemas.microsoft.com/office/drawing/2014/main" val="383480479"/>
                    </a:ext>
                  </a:extLst>
                </a:gridCol>
                <a:gridCol w="1144022">
                  <a:extLst>
                    <a:ext uri="{9D8B030D-6E8A-4147-A177-3AD203B41FA5}">
                      <a16:colId xmlns:a16="http://schemas.microsoft.com/office/drawing/2014/main" val="3698395583"/>
                    </a:ext>
                  </a:extLst>
                </a:gridCol>
              </a:tblGrid>
              <a:tr h="476250">
                <a:tc gridSpan="9">
                  <a:txBody>
                    <a:bodyPr/>
                    <a:lstStyle/>
                    <a:p>
                      <a:pPr algn="ctr" fontAlgn="ctr"/>
                      <a:r>
                        <a:rPr lang="tr-TR" sz="1200" b="1" i="0" u="none" strike="noStrike" dirty="0">
                          <a:solidFill>
                            <a:srgbClr val="FFFFFF"/>
                          </a:solidFill>
                          <a:effectLst/>
                          <a:latin typeface="+mn-lt"/>
                        </a:rPr>
                        <a:t>15 Ocak 2024 Tarihli Resmi Gazetede Yayınlanan Yatırım Programında Yer Alan Trabzon'a Ait Projeler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206817734"/>
                  </a:ext>
                </a:extLst>
              </a:tr>
              <a:tr h="561975">
                <a:tc>
                  <a:txBody>
                    <a:bodyPr/>
                    <a:lstStyle/>
                    <a:p>
                      <a:pPr algn="ctr" fontAlgn="ctr"/>
                      <a:r>
                        <a:rPr lang="tr-TR" sz="1200" b="1" i="0" u="none" strike="noStrike">
                          <a:solidFill>
                            <a:srgbClr val="000000"/>
                          </a:solidFill>
                          <a:effectLst/>
                          <a:latin typeface="+mn-lt"/>
                        </a:rPr>
                        <a:t>S. 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YATIRIMCI KURULUŞ ADI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PROJENİN ADI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SEKTÖR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PROJE</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YERİ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BAŞ-BİT TARİHİ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PROJE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BEDELİ</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a:solidFill>
                            <a:srgbClr val="000000"/>
                          </a:solidFill>
                          <a:effectLst/>
                          <a:latin typeface="+mn-lt"/>
                        </a:rPr>
                        <a:t>ÖNCEKİ YILLAR HARCAMA TOPLAMI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1200" b="1" i="0" u="none" strike="noStrike" dirty="0">
                          <a:solidFill>
                            <a:srgbClr val="000000"/>
                          </a:solidFill>
                          <a:effectLst/>
                          <a:latin typeface="+mn-lt"/>
                        </a:rPr>
                        <a:t>2024 YILI   ÖDENEĞİ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4066993524"/>
                  </a:ext>
                </a:extLst>
              </a:tr>
              <a:tr h="333375">
                <a:tc>
                  <a:txBody>
                    <a:bodyPr/>
                    <a:lstStyle/>
                    <a:p>
                      <a:pPr algn="ctr" fontAlgn="ctr"/>
                      <a:r>
                        <a:rPr lang="tr-TR" sz="1200" b="1" i="0" u="none" strike="noStrike">
                          <a:solidFill>
                            <a:srgbClr val="000000"/>
                          </a:solidFill>
                          <a:effectLst/>
                          <a:latin typeface="+mn-lt"/>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1" i="0" u="none" strike="noStrike" dirty="0">
                          <a:solidFill>
                            <a:srgbClr val="000000"/>
                          </a:solidFill>
                          <a:effectLst/>
                          <a:latin typeface="+mn-lt"/>
                        </a:rPr>
                        <a:t>Sağlık Bakanlığı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Trabzon Şehir Hastanesi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SAĞLIK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dirty="0">
                          <a:solidFill>
                            <a:srgbClr val="000000"/>
                          </a:solidFill>
                          <a:effectLst/>
                          <a:latin typeface="+mn-lt"/>
                        </a:rPr>
                        <a:t>2020-2025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5.971.079.215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1.284.806.215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3.200.000.000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90747183"/>
                  </a:ext>
                </a:extLst>
              </a:tr>
              <a:tr h="371475">
                <a:tc rowSpan="3">
                  <a:txBody>
                    <a:bodyPr/>
                    <a:lstStyle/>
                    <a:p>
                      <a:pPr algn="ctr" fontAlgn="ctr"/>
                      <a:r>
                        <a:rPr lang="tr-TR" sz="1200" b="1" i="0" u="none" strike="noStrike">
                          <a:solidFill>
                            <a:srgbClr val="000000"/>
                          </a:solidFill>
                          <a:effectLst/>
                          <a:latin typeface="+mn-lt"/>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5">
                  <a:txBody>
                    <a:bodyPr/>
                    <a:lstStyle/>
                    <a:p>
                      <a:pPr algn="ctr" fontAlgn="ctr"/>
                      <a:r>
                        <a:rPr lang="tr-TR" sz="1200" b="1" i="0" u="none" strike="noStrike" dirty="0">
                          <a:solidFill>
                            <a:srgbClr val="000000"/>
                          </a:solidFill>
                          <a:effectLst/>
                          <a:latin typeface="+mn-lt"/>
                        </a:rPr>
                        <a:t>Ulaştırma ve Altyapı Bakanlığı XI. Bölge Müdürlüğü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dirty="0">
                          <a:solidFill>
                            <a:srgbClr val="000000"/>
                          </a:solidFill>
                          <a:effectLst/>
                          <a:latin typeface="+mn-lt"/>
                        </a:rPr>
                        <a:t>Trabzon Yeni Havalimanı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rowSpan="3">
                  <a:txBody>
                    <a:bodyPr/>
                    <a:lstStyle/>
                    <a:p>
                      <a:pPr algn="l" fontAlgn="ctr"/>
                      <a:r>
                        <a:rPr lang="tr-TR" sz="1200" b="0" i="0" u="none" strike="noStrike" dirty="0">
                          <a:solidFill>
                            <a:srgbClr val="000000"/>
                          </a:solidFill>
                          <a:effectLst/>
                          <a:latin typeface="+mn-lt"/>
                        </a:rPr>
                        <a:t>ULAŞTIRMA- HABERLEŞTİRME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tr-TR" sz="1200" b="0" i="0" u="none" strike="noStrike" dirty="0">
                          <a:solidFill>
                            <a:srgbClr val="000000"/>
                          </a:solidFill>
                          <a:effectLst/>
                          <a:latin typeface="+mn-lt"/>
                        </a:rPr>
                        <a:t>2022-2027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1200" b="0" i="0" u="none" strike="noStrike" dirty="0">
                          <a:solidFill>
                            <a:srgbClr val="000000"/>
                          </a:solidFill>
                          <a:effectLst/>
                          <a:latin typeface="+mn-lt"/>
                        </a:rPr>
                        <a:t>20.235.500.000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tr-TR" sz="1200" b="0" i="0" u="none" strike="noStrike" dirty="0">
                          <a:solidFill>
                            <a:srgbClr val="000000"/>
                          </a:solidFill>
                          <a:effectLst/>
                          <a:latin typeface="+mn-lt"/>
                        </a:rPr>
                        <a:t>902.282.000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tr-TR" sz="1200" b="0" i="0" u="none" strike="noStrike">
                          <a:solidFill>
                            <a:srgbClr val="000000"/>
                          </a:solidFill>
                          <a:effectLst/>
                          <a:latin typeface="+mn-lt"/>
                        </a:rPr>
                        <a:t>910.001.000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5352987"/>
                  </a:ext>
                </a:extLst>
              </a:tr>
              <a:tr h="180975">
                <a:tc vMerge="1">
                  <a:txBody>
                    <a:bodyPr/>
                    <a:lstStyle/>
                    <a:p>
                      <a:endParaRPr lang="tr-TR"/>
                    </a:p>
                  </a:txBody>
                  <a:tcPr/>
                </a:tc>
                <a:tc vMerge="1">
                  <a:txBody>
                    <a:bodyPr/>
                    <a:lstStyle/>
                    <a:p>
                      <a:endParaRPr lang="tr-TR"/>
                    </a:p>
                  </a:txBody>
                  <a:tcPr/>
                </a:tc>
                <a:tc rowSpan="2">
                  <a:txBody>
                    <a:bodyPr/>
                    <a:lstStyle/>
                    <a:p>
                      <a:pPr algn="r" fontAlgn="t"/>
                      <a:r>
                        <a:rPr lang="tr-TR" sz="1200" b="0" i="0" u="none" strike="noStrike" dirty="0">
                          <a:solidFill>
                            <a:srgbClr val="000000"/>
                          </a:solidFill>
                          <a:effectLst/>
                          <a:latin typeface="+mn-lt"/>
                        </a:rPr>
                        <a:t>(Altyapı İşleri) </a:t>
                      </a:r>
                      <a:br>
                        <a:rPr lang="tr-TR" sz="1200" b="0" i="0" u="none" strike="noStrike" dirty="0">
                          <a:solidFill>
                            <a:srgbClr val="000000"/>
                          </a:solidFill>
                          <a:effectLst/>
                          <a:latin typeface="+mn-lt"/>
                        </a:rPr>
                      </a:br>
                      <a:r>
                        <a:rPr lang="tr-TR" sz="1200" b="0" i="0" u="none" strike="noStrike" dirty="0">
                          <a:solidFill>
                            <a:srgbClr val="000000"/>
                          </a:solidFill>
                          <a:effectLst/>
                          <a:latin typeface="+mn-lt"/>
                        </a:rPr>
                        <a:t>(Üstyapı İşleri)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r" fontAlgn="t"/>
                      <a:r>
                        <a:rPr lang="tr-TR" sz="1200" b="0" i="0" u="none" strike="noStrike" dirty="0">
                          <a:solidFill>
                            <a:srgbClr val="000000"/>
                          </a:solidFill>
                          <a:effectLst/>
                          <a:latin typeface="+mn-lt"/>
                        </a:rPr>
                        <a:t>(13.040.000.000)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r>
                        <a:rPr lang="tr-TR" sz="1200" b="0" i="0" u="none" strike="noStrike" dirty="0">
                          <a:solidFill>
                            <a:srgbClr val="000000"/>
                          </a:solidFill>
                          <a:effectLst/>
                          <a:latin typeface="+mn-lt"/>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r>
                        <a:rPr lang="tr-TR" sz="1200" b="0" i="0" u="none" strike="noStrike">
                          <a:solidFill>
                            <a:srgbClr val="000000"/>
                          </a:solidFill>
                          <a:effectLst/>
                          <a:latin typeface="+mn-lt"/>
                        </a:rPr>
                        <a:t>(1.000)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813824267"/>
                  </a:ext>
                </a:extLst>
              </a:tr>
              <a:tr h="161925">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r" fontAlgn="t"/>
                      <a:r>
                        <a:rPr lang="tr-TR" sz="1200" b="0" i="0" u="none" strike="noStrike">
                          <a:solidFill>
                            <a:srgbClr val="000000"/>
                          </a:solidFill>
                          <a:effectLst/>
                          <a:latin typeface="+mn-lt"/>
                        </a:rPr>
                        <a:t>(7.195.500.000)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tr-TR" sz="1200" b="0" i="0" u="none" strike="noStrike" dirty="0">
                          <a:solidFill>
                            <a:srgbClr val="000000"/>
                          </a:solidFill>
                          <a:effectLst/>
                          <a:latin typeface="+mn-lt"/>
                        </a:rPr>
                        <a:t>(902.282.000)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tr-TR" sz="1200" b="0" i="0" u="none" strike="noStrike">
                          <a:solidFill>
                            <a:srgbClr val="000000"/>
                          </a:solidFill>
                          <a:effectLst/>
                          <a:latin typeface="+mn-lt"/>
                        </a:rPr>
                        <a:t>(910.000.000)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519320"/>
                  </a:ext>
                </a:extLst>
              </a:tr>
              <a:tr h="419100">
                <a:tc>
                  <a:txBody>
                    <a:bodyPr/>
                    <a:lstStyle/>
                    <a:p>
                      <a:pPr algn="ctr" fontAlgn="ctr"/>
                      <a:r>
                        <a:rPr lang="tr-TR" sz="1200" b="1" i="0" u="none" strike="noStrike">
                          <a:solidFill>
                            <a:srgbClr val="000000"/>
                          </a:solidFill>
                          <a:effectLst/>
                          <a:latin typeface="+mn-lt"/>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tc>
                <a:tc>
                  <a:txBody>
                    <a:bodyPr/>
                    <a:lstStyle/>
                    <a:p>
                      <a:pPr algn="l" fontAlgn="ctr"/>
                      <a:r>
                        <a:rPr lang="tr-TR" sz="1200" b="0" i="0" u="none" strike="noStrike">
                          <a:solidFill>
                            <a:srgbClr val="000000"/>
                          </a:solidFill>
                          <a:effectLst/>
                          <a:latin typeface="+mn-lt"/>
                        </a:rPr>
                        <a:t>Sürmene Çamburnu Tersanesi Etüt Proje İşleri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ULAŞTIRMA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a:solidFill>
                            <a:srgbClr val="000000"/>
                          </a:solidFill>
                          <a:effectLst/>
                          <a:latin typeface="+mn-lt"/>
                        </a:rPr>
                        <a:t>2024-2025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a:solidFill>
                            <a:srgbClr val="000000"/>
                          </a:solidFill>
                          <a:effectLst/>
                          <a:latin typeface="+mn-lt"/>
                        </a:rPr>
                        <a:t>3.000.000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1.200.000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88140103"/>
                  </a:ext>
                </a:extLst>
              </a:tr>
              <a:tr h="419100">
                <a:tc>
                  <a:txBody>
                    <a:bodyPr/>
                    <a:lstStyle/>
                    <a:p>
                      <a:pPr algn="ctr" fontAlgn="ctr"/>
                      <a:r>
                        <a:rPr lang="tr-TR" sz="1200" b="1" i="0" u="none" strike="noStrike">
                          <a:solidFill>
                            <a:srgbClr val="000000"/>
                          </a:solidFill>
                          <a:effectLst/>
                          <a:latin typeface="+mn-lt"/>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tr-TR"/>
                    </a:p>
                  </a:txBody>
                  <a:tcPr/>
                </a:tc>
                <a:tc>
                  <a:txBody>
                    <a:bodyPr/>
                    <a:lstStyle/>
                    <a:p>
                      <a:pPr algn="l" fontAlgn="ctr"/>
                      <a:r>
                        <a:rPr lang="tr-TR" sz="1200" b="0" i="0" u="none" strike="noStrike" dirty="0">
                          <a:solidFill>
                            <a:srgbClr val="000000"/>
                          </a:solidFill>
                          <a:effectLst/>
                          <a:latin typeface="+mn-lt"/>
                        </a:rPr>
                        <a:t>Sürmene Yeniay Barınma Yeri İnşaatı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1200" b="0" i="0" u="none" strike="noStrike">
                          <a:solidFill>
                            <a:srgbClr val="000000"/>
                          </a:solidFill>
                          <a:effectLst/>
                          <a:latin typeface="+mn-lt"/>
                        </a:rPr>
                        <a:t>TARIM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effectLst/>
                          <a:latin typeface="+mn-lt"/>
                        </a:rPr>
                        <a:t>2023-2027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1200" b="0" i="0" u="none" strike="noStrike">
                          <a:solidFill>
                            <a:srgbClr val="000000"/>
                          </a:solidFill>
                          <a:effectLst/>
                          <a:latin typeface="+mn-lt"/>
                        </a:rPr>
                        <a:t>334.000.000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12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1200" b="0" i="0" u="none" strike="noStrike" dirty="0">
                          <a:solidFill>
                            <a:srgbClr val="000000"/>
                          </a:solidFill>
                          <a:effectLst/>
                          <a:latin typeface="+mn-lt"/>
                        </a:rPr>
                        <a:t>36.000.000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3350421"/>
                  </a:ext>
                </a:extLst>
              </a:tr>
              <a:tr h="447675">
                <a:tc>
                  <a:txBody>
                    <a:bodyPr/>
                    <a:lstStyle/>
                    <a:p>
                      <a:pPr algn="ctr" fontAlgn="ctr"/>
                      <a:r>
                        <a:rPr lang="tr-TR" sz="1200" b="1" i="0" u="none" strike="noStrike" dirty="0">
                          <a:solidFill>
                            <a:srgbClr val="000000"/>
                          </a:solidFill>
                          <a:effectLst/>
                          <a:latin typeface="+mn-lt"/>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1" i="0" u="none" strike="noStrike" dirty="0">
                          <a:solidFill>
                            <a:srgbClr val="000000"/>
                          </a:solidFill>
                          <a:effectLst/>
                          <a:latin typeface="+mn-lt"/>
                        </a:rPr>
                        <a:t>Emniyet Genel Müdürlüğü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Muhtelif Hizmet Binası İnşaatı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200" b="0" i="0" u="none" strike="noStrike">
                          <a:solidFill>
                            <a:srgbClr val="000000"/>
                          </a:solidFill>
                          <a:effectLst/>
                          <a:latin typeface="+mn-lt"/>
                        </a:rPr>
                        <a:t>DHK- İKTİSADİ DİĞER KAMU YATIRIMLARI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0" i="0" u="none" strike="noStrike" dirty="0">
                          <a:solidFill>
                            <a:srgbClr val="000000"/>
                          </a:solidFill>
                          <a:effectLst/>
                          <a:latin typeface="+mn-lt"/>
                        </a:rPr>
                        <a:t>1987-2025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216.700.000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38.372.000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200" b="0" i="0" u="none" strike="noStrike" dirty="0">
                          <a:solidFill>
                            <a:srgbClr val="000000"/>
                          </a:solidFill>
                          <a:effectLst/>
                          <a:latin typeface="+mn-lt"/>
                        </a:rPr>
                        <a:t>134.000.000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98639459"/>
                  </a:ext>
                </a:extLst>
              </a:tr>
            </a:tbl>
          </a:graphicData>
        </a:graphic>
      </p:graphicFrame>
      <p:sp>
        <p:nvSpPr>
          <p:cNvPr id="2" name="Dikdörtgen 1">
            <a:extLst>
              <a:ext uri="{FF2B5EF4-FFF2-40B4-BE49-F238E27FC236}">
                <a16:creationId xmlns:a16="http://schemas.microsoft.com/office/drawing/2014/main" id="{32B75240-7EA3-42C4-A4D6-BF765C75178E}"/>
              </a:ext>
            </a:extLst>
          </p:cNvPr>
          <p:cNvSpPr/>
          <p:nvPr/>
        </p:nvSpPr>
        <p:spPr>
          <a:xfrm>
            <a:off x="404261" y="823091"/>
            <a:ext cx="11232681" cy="2355197"/>
          </a:xfrm>
          <a:prstGeom prst="rect">
            <a:avLst/>
          </a:prstGeom>
        </p:spPr>
        <p:txBody>
          <a:bodyPr wrap="square">
            <a:spAutoFit/>
          </a:bodyPr>
          <a:lstStyle/>
          <a:p>
            <a:pPr algn="just">
              <a:lnSpc>
                <a:spcPct val="107000"/>
              </a:lnSpc>
              <a:spcAft>
                <a:spcPts val="800"/>
              </a:spcAft>
            </a:pPr>
            <a:r>
              <a:rPr lang="tr-TR" dirty="0">
                <a:solidFill>
                  <a:srgbClr val="242424"/>
                </a:solidFill>
                <a:latin typeface="Segoe UI" panose="020B0502040204020203" pitchFamily="34" charset="0"/>
                <a:ea typeface="Calibri" panose="020F0502020204030204" pitchFamily="34" charset="0"/>
                <a:cs typeface="Times New Roman" panose="02020603050405020304" pitchFamily="18" charset="0"/>
              </a:rPr>
              <a:t>	</a:t>
            </a:r>
            <a:r>
              <a:rPr lang="tr-TR" sz="2000" dirty="0">
                <a:solidFill>
                  <a:srgbClr val="242424"/>
                </a:solidFill>
                <a:latin typeface="Segoe UI" panose="020B0502040204020203" pitchFamily="34" charset="0"/>
                <a:ea typeface="Calibri" panose="020F0502020204030204" pitchFamily="34" charset="0"/>
                <a:cs typeface="Times New Roman" panose="02020603050405020304" pitchFamily="18" charset="0"/>
              </a:rPr>
              <a:t>2024 yılı yatırım programı, Trabzon'un geleceğini şekillendirecek ve şehrimizin potansiyelini artıracak bir dizi projeyi içermektedir. </a:t>
            </a:r>
            <a:r>
              <a:rPr lang="tr-TR" sz="2000" dirty="0">
                <a:solidFill>
                  <a:srgbClr val="242424"/>
                </a:solidFill>
                <a:latin typeface="Segoe UI" panose="020B0502040204020203" pitchFamily="34" charset="0"/>
                <a:ea typeface="Calibri" panose="020F0502020204030204" pitchFamily="34" charset="0"/>
              </a:rPr>
              <a:t>Bu projeler; altyapı, ulaşım, eğitim, sağlık, turizm ve diğer birçok sektörde gerçekleştirilecektir. </a:t>
            </a:r>
          </a:p>
          <a:p>
            <a:pPr algn="just">
              <a:lnSpc>
                <a:spcPct val="107000"/>
              </a:lnSpc>
              <a:spcAft>
                <a:spcPts val="800"/>
              </a:spcAft>
            </a:pPr>
            <a:r>
              <a:rPr lang="tr-TR" dirty="0">
                <a:solidFill>
                  <a:srgbClr val="242424"/>
                </a:solidFill>
                <a:latin typeface="Segoe UI" panose="020B0502040204020203" pitchFamily="34" charset="0"/>
                <a:ea typeface="Calibri" panose="020F0502020204030204" pitchFamily="34" charset="0"/>
              </a:rPr>
              <a:t>	Yatırımcı kamu kurum ve kuruluşlarının 2024 yılı yatırım programı ödeneği toplu olarak verilmiş veya global ödenekten yapılacak projeler hariç  15 Ocak 2024 tarihli Cumhurbaşkanlığımız kararnamesi ile yayımlanan 2024 yılı yatırım programında yer alan İlimize ait projeler; </a:t>
            </a:r>
            <a:br>
              <a:rPr lang="tr-TR" dirty="0">
                <a:solidFill>
                  <a:srgbClr val="242424"/>
                </a:solidFill>
                <a:latin typeface="Segoe UI" panose="020B0502040204020203" pitchFamily="34" charset="0"/>
                <a:ea typeface="Calibri" panose="020F0502020204030204" pitchFamily="34" charset="0"/>
              </a:rPr>
            </a:br>
            <a:endParaRPr lang="tr-TR" dirty="0"/>
          </a:p>
        </p:txBody>
      </p:sp>
    </p:spTree>
    <p:extLst>
      <p:ext uri="{BB962C8B-B14F-4D97-AF65-F5344CB8AC3E}">
        <p14:creationId xmlns:p14="http://schemas.microsoft.com/office/powerpoint/2010/main" val="360063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ABFD555-F058-442C-AEBE-972BB56F1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3836"/>
            <a:ext cx="5163271" cy="200053"/>
          </a:xfrm>
          <a:prstGeom prst="rect">
            <a:avLst/>
          </a:prstGeom>
        </p:spPr>
      </p:pic>
      <p:pic>
        <p:nvPicPr>
          <p:cNvPr id="30" name="Resim 29">
            <a:extLst>
              <a:ext uri="{FF2B5EF4-FFF2-40B4-BE49-F238E27FC236}">
                <a16:creationId xmlns:a16="http://schemas.microsoft.com/office/drawing/2014/main" id="{3A378A8C-10AB-4F13-B1C5-F62179ADF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779" y="6281885"/>
            <a:ext cx="5163271" cy="200053"/>
          </a:xfrm>
          <a:prstGeom prst="rect">
            <a:avLst/>
          </a:prstGeom>
        </p:spPr>
      </p:pic>
      <p:pic>
        <p:nvPicPr>
          <p:cNvPr id="32" name="Resim 31">
            <a:extLst>
              <a:ext uri="{FF2B5EF4-FFF2-40B4-BE49-F238E27FC236}">
                <a16:creationId xmlns:a16="http://schemas.microsoft.com/office/drawing/2014/main" id="{DF9E0C24-9376-4497-8AD5-4F2012A22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815" y="6281885"/>
            <a:ext cx="5163271" cy="116805"/>
          </a:xfrm>
          <a:prstGeom prst="rect">
            <a:avLst/>
          </a:prstGeom>
        </p:spPr>
      </p:pic>
      <p:graphicFrame>
        <p:nvGraphicFramePr>
          <p:cNvPr id="11" name="Tablo 10">
            <a:extLst>
              <a:ext uri="{FF2B5EF4-FFF2-40B4-BE49-F238E27FC236}">
                <a16:creationId xmlns:a16="http://schemas.microsoft.com/office/drawing/2014/main" id="{3E7E5A02-9772-4EE4-A056-EC13D7F1AB7F}"/>
              </a:ext>
            </a:extLst>
          </p:cNvPr>
          <p:cNvGraphicFramePr>
            <a:graphicFrameLocks noGrp="1"/>
          </p:cNvGraphicFramePr>
          <p:nvPr>
            <p:extLst>
              <p:ext uri="{D42A27DB-BD31-4B8C-83A1-F6EECF244321}">
                <p14:modId xmlns:p14="http://schemas.microsoft.com/office/powerpoint/2010/main" val="2858722482"/>
              </p:ext>
            </p:extLst>
          </p:nvPr>
        </p:nvGraphicFramePr>
        <p:xfrm>
          <a:off x="1068047" y="177015"/>
          <a:ext cx="10196620" cy="6576082"/>
        </p:xfrm>
        <a:graphic>
          <a:graphicData uri="http://schemas.openxmlformats.org/drawingml/2006/table">
            <a:tbl>
              <a:tblPr/>
              <a:tblGrid>
                <a:gridCol w="474135">
                  <a:extLst>
                    <a:ext uri="{9D8B030D-6E8A-4147-A177-3AD203B41FA5}">
                      <a16:colId xmlns:a16="http://schemas.microsoft.com/office/drawing/2014/main" val="412455207"/>
                    </a:ext>
                  </a:extLst>
                </a:gridCol>
                <a:gridCol w="1360047">
                  <a:extLst>
                    <a:ext uri="{9D8B030D-6E8A-4147-A177-3AD203B41FA5}">
                      <a16:colId xmlns:a16="http://schemas.microsoft.com/office/drawing/2014/main" val="1728643528"/>
                    </a:ext>
                  </a:extLst>
                </a:gridCol>
                <a:gridCol w="2087722">
                  <a:extLst>
                    <a:ext uri="{9D8B030D-6E8A-4147-A177-3AD203B41FA5}">
                      <a16:colId xmlns:a16="http://schemas.microsoft.com/office/drawing/2014/main" val="333856630"/>
                    </a:ext>
                  </a:extLst>
                </a:gridCol>
                <a:gridCol w="1410253">
                  <a:extLst>
                    <a:ext uri="{9D8B030D-6E8A-4147-A177-3AD203B41FA5}">
                      <a16:colId xmlns:a16="http://schemas.microsoft.com/office/drawing/2014/main" val="1794950621"/>
                    </a:ext>
                  </a:extLst>
                </a:gridCol>
                <a:gridCol w="666416">
                  <a:extLst>
                    <a:ext uri="{9D8B030D-6E8A-4147-A177-3AD203B41FA5}">
                      <a16:colId xmlns:a16="http://schemas.microsoft.com/office/drawing/2014/main" val="3684318126"/>
                    </a:ext>
                  </a:extLst>
                </a:gridCol>
                <a:gridCol w="853476">
                  <a:extLst>
                    <a:ext uri="{9D8B030D-6E8A-4147-A177-3AD203B41FA5}">
                      <a16:colId xmlns:a16="http://schemas.microsoft.com/office/drawing/2014/main" val="697089148"/>
                    </a:ext>
                  </a:extLst>
                </a:gridCol>
                <a:gridCol w="1096313">
                  <a:extLst>
                    <a:ext uri="{9D8B030D-6E8A-4147-A177-3AD203B41FA5}">
                      <a16:colId xmlns:a16="http://schemas.microsoft.com/office/drawing/2014/main" val="4133758010"/>
                    </a:ext>
                  </a:extLst>
                </a:gridCol>
                <a:gridCol w="1195080">
                  <a:extLst>
                    <a:ext uri="{9D8B030D-6E8A-4147-A177-3AD203B41FA5}">
                      <a16:colId xmlns:a16="http://schemas.microsoft.com/office/drawing/2014/main" val="383480479"/>
                    </a:ext>
                  </a:extLst>
                </a:gridCol>
                <a:gridCol w="1053178">
                  <a:extLst>
                    <a:ext uri="{9D8B030D-6E8A-4147-A177-3AD203B41FA5}">
                      <a16:colId xmlns:a16="http://schemas.microsoft.com/office/drawing/2014/main" val="3698395583"/>
                    </a:ext>
                  </a:extLst>
                </a:gridCol>
              </a:tblGrid>
              <a:tr h="308051">
                <a:tc>
                  <a:txBody>
                    <a:bodyPr/>
                    <a:lstStyle/>
                    <a:p>
                      <a:pPr algn="ctr" fontAlgn="ctr"/>
                      <a:r>
                        <a:rPr lang="tr-TR" sz="1200" b="1" i="0" u="none" strike="noStrike">
                          <a:solidFill>
                            <a:srgbClr val="000000"/>
                          </a:solidFill>
                          <a:effectLst/>
                          <a:latin typeface="+mn-lt"/>
                        </a:rPr>
                        <a:t>S. 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YATIRIMCI KURULUŞ ADI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PROJENİN ADI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SEKTÖR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YERİ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BAŞ-BİT TARİHİ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PROJE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BEDELİ</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a:solidFill>
                            <a:srgbClr val="000000"/>
                          </a:solidFill>
                          <a:effectLst/>
                          <a:latin typeface="+mn-lt"/>
                        </a:rPr>
                        <a:t>ÖNCEKİ YILLAR HARCAMA TOPLAMI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tr-TR" sz="1200" b="1" i="0" u="none" strike="noStrike" dirty="0">
                          <a:solidFill>
                            <a:srgbClr val="000000"/>
                          </a:solidFill>
                          <a:effectLst/>
                          <a:latin typeface="+mn-lt"/>
                        </a:rPr>
                        <a:t>2024 YILI   ÖDENEĞİ </a:t>
                      </a:r>
                      <a:br>
                        <a:rPr lang="tr-TR" sz="1200" b="1" i="0" u="none" strike="noStrike" dirty="0">
                          <a:solidFill>
                            <a:srgbClr val="000000"/>
                          </a:solidFill>
                          <a:effectLst/>
                          <a:latin typeface="+mn-lt"/>
                        </a:rPr>
                      </a:br>
                      <a:r>
                        <a:rPr lang="tr-TR" sz="1200" b="1" i="0" u="none" strike="noStrike" dirty="0">
                          <a:solidFill>
                            <a:srgbClr val="000000"/>
                          </a:solidFill>
                          <a:effectLst/>
                          <a:latin typeface="+mn-lt"/>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89640544"/>
                  </a:ext>
                </a:extLst>
              </a:tr>
              <a:tr h="308051">
                <a:tc>
                  <a:txBody>
                    <a:bodyPr/>
                    <a:lstStyle/>
                    <a:p>
                      <a:pPr algn="ctr" fontAlgn="ctr"/>
                      <a:r>
                        <a:rPr lang="tr-TR" sz="800" b="1" i="0" u="none" strike="noStrike">
                          <a:solidFill>
                            <a:srgbClr val="000000"/>
                          </a:solidFill>
                          <a:effectLst/>
                          <a:latin typeface="+mn-lt"/>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18">
                  <a:txBody>
                    <a:bodyPr/>
                    <a:lstStyle/>
                    <a:p>
                      <a:pPr algn="ctr" fontAlgn="ctr"/>
                      <a:r>
                        <a:rPr lang="tr-TR" sz="1200" b="1" i="0" u="none" strike="noStrike" dirty="0">
                          <a:solidFill>
                            <a:srgbClr val="000000"/>
                          </a:solidFill>
                          <a:effectLst/>
                          <a:latin typeface="+mn-lt"/>
                        </a:rPr>
                        <a:t>KARAYOLLARI 10. BÖLGE MÜDÜRLÜĞÜ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Düzköy-Tonya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a:solidFill>
                            <a:srgbClr val="000000"/>
                          </a:solidFill>
                          <a:effectLst/>
                          <a:latin typeface="+mn-lt"/>
                        </a:rPr>
                        <a:t>2011-2027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436.894.844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358.177.976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1.000.000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90747183"/>
                  </a:ext>
                </a:extLst>
              </a:tr>
              <a:tr h="449242">
                <a:tc>
                  <a:txBody>
                    <a:bodyPr/>
                    <a:lstStyle/>
                    <a:p>
                      <a:pPr algn="ctr" fontAlgn="ctr"/>
                      <a:r>
                        <a:rPr lang="tr-TR" sz="800" b="1" i="0" u="none" strike="noStrike" dirty="0">
                          <a:solidFill>
                            <a:srgbClr val="000000"/>
                          </a:solidFill>
                          <a:effectLst/>
                          <a:latin typeface="+mn-lt"/>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Trabzon Şehir Geçişi Devlet Yolu (Kanuni Bulvarı Yolu İle Akyazı ve Sahil Bağlantı Yolları)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2011-2027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8.138.718.000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6.333.958.331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520.000.000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4829377"/>
                  </a:ext>
                </a:extLst>
              </a:tr>
              <a:tr h="308051">
                <a:tc>
                  <a:txBody>
                    <a:bodyPr/>
                    <a:lstStyle/>
                    <a:p>
                      <a:pPr algn="ctr" fontAlgn="ctr"/>
                      <a:r>
                        <a:rPr lang="tr-TR" sz="800" b="1" i="0" u="none" strike="noStrike">
                          <a:solidFill>
                            <a:srgbClr val="000000"/>
                          </a:solidFill>
                          <a:effectLst/>
                          <a:latin typeface="+mn-lt"/>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Aktoprak-Uğurlu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a:solidFill>
                            <a:srgbClr val="000000"/>
                          </a:solidFill>
                          <a:effectLst/>
                          <a:latin typeface="+mn-lt"/>
                        </a:rPr>
                        <a:t>2017-2027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166.547.576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24.774.430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55.000.000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89849478"/>
                  </a:ext>
                </a:extLst>
              </a:tr>
              <a:tr h="308051">
                <a:tc>
                  <a:txBody>
                    <a:bodyPr/>
                    <a:lstStyle/>
                    <a:p>
                      <a:pPr algn="ctr" fontAlgn="ctr"/>
                      <a:r>
                        <a:rPr lang="tr-TR" sz="800" b="1" i="0" u="none" strike="noStrike">
                          <a:solidFill>
                            <a:srgbClr val="000000"/>
                          </a:solidFill>
                          <a:effectLst/>
                          <a:latin typeface="+mn-lt"/>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(Arsin-Araklı)</a:t>
                      </a:r>
                      <a:r>
                        <a:rPr lang="tr-TR" sz="1000" b="0" i="0" u="none" strike="noStrike" dirty="0" err="1">
                          <a:solidFill>
                            <a:srgbClr val="000000"/>
                          </a:solidFill>
                          <a:effectLst/>
                          <a:latin typeface="+mn-lt"/>
                        </a:rPr>
                        <a:t>Ayr</a:t>
                      </a:r>
                      <a:r>
                        <a:rPr lang="tr-TR" sz="1000" b="0" i="0" u="none" strike="noStrike" dirty="0">
                          <a:solidFill>
                            <a:srgbClr val="000000"/>
                          </a:solidFill>
                          <a:effectLst/>
                          <a:latin typeface="+mn-lt"/>
                        </a:rPr>
                        <a:t>.-Atayurt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2017-2027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654.384.181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517.756.954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10.000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6060214"/>
                  </a:ext>
                </a:extLst>
              </a:tr>
              <a:tr h="308051">
                <a:tc>
                  <a:txBody>
                    <a:bodyPr/>
                    <a:lstStyle/>
                    <a:p>
                      <a:pPr algn="ctr" fontAlgn="ctr"/>
                      <a:r>
                        <a:rPr lang="tr-TR" sz="800" b="1" i="0" u="none" strike="noStrike">
                          <a:solidFill>
                            <a:srgbClr val="000000"/>
                          </a:solidFill>
                          <a:effectLst/>
                          <a:latin typeface="+mn-lt"/>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Tonya-İskenderli-Beşikdüzü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dirty="0">
                          <a:solidFill>
                            <a:srgbClr val="000000"/>
                          </a:solidFill>
                          <a:effectLst/>
                          <a:latin typeface="+mn-lt"/>
                        </a:rPr>
                        <a:t>2017-2027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631.604.440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537.051.523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93.000.000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45355812"/>
                  </a:ext>
                </a:extLst>
              </a:tr>
              <a:tr h="308051">
                <a:tc>
                  <a:txBody>
                    <a:bodyPr/>
                    <a:lstStyle/>
                    <a:p>
                      <a:pPr algn="ctr" fontAlgn="ctr"/>
                      <a:r>
                        <a:rPr lang="tr-TR" sz="800" b="1" i="0" u="none" strike="noStrike">
                          <a:solidFill>
                            <a:srgbClr val="000000"/>
                          </a:solidFill>
                          <a:effectLst/>
                          <a:latin typeface="+mn-lt"/>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(Çaykara-Uzungöl)</a:t>
                      </a:r>
                      <a:r>
                        <a:rPr lang="tr-TR" sz="1000" b="0" i="0" u="none" strike="noStrike" dirty="0" err="1">
                          <a:solidFill>
                            <a:srgbClr val="000000"/>
                          </a:solidFill>
                          <a:effectLst/>
                          <a:latin typeface="+mn-lt"/>
                        </a:rPr>
                        <a:t>Ayr</a:t>
                      </a:r>
                      <a:r>
                        <a:rPr lang="tr-TR" sz="1000" b="0" i="0" u="none" strike="noStrike" dirty="0">
                          <a:solidFill>
                            <a:srgbClr val="000000"/>
                          </a:solidFill>
                          <a:effectLst/>
                          <a:latin typeface="+mn-lt"/>
                        </a:rPr>
                        <a:t>.-Karaçam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2019-2027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333.610.556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88.033.145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40.000.000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402470"/>
                  </a:ext>
                </a:extLst>
              </a:tr>
              <a:tr h="308051">
                <a:tc>
                  <a:txBody>
                    <a:bodyPr/>
                    <a:lstStyle/>
                    <a:p>
                      <a:pPr algn="ctr" fontAlgn="ctr"/>
                      <a:r>
                        <a:rPr lang="tr-TR" sz="800" b="1" i="0" u="none" strike="noStrike">
                          <a:solidFill>
                            <a:srgbClr val="000000"/>
                          </a:solidFill>
                          <a:effectLst/>
                          <a:latin typeface="+mn-lt"/>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Of-Balaban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dirty="0">
                          <a:solidFill>
                            <a:srgbClr val="000000"/>
                          </a:solidFill>
                          <a:effectLst/>
                          <a:latin typeface="+mn-lt"/>
                        </a:rPr>
                        <a:t>2019-2027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572.824.303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264.284.334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35.000.000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83584959"/>
                  </a:ext>
                </a:extLst>
              </a:tr>
              <a:tr h="308051">
                <a:tc>
                  <a:txBody>
                    <a:bodyPr/>
                    <a:lstStyle/>
                    <a:p>
                      <a:pPr algn="ctr" fontAlgn="ctr"/>
                      <a:r>
                        <a:rPr lang="tr-TR" sz="800" b="1" i="0" u="none" strike="noStrike">
                          <a:solidFill>
                            <a:srgbClr val="000000"/>
                          </a:solidFill>
                          <a:effectLst/>
                          <a:latin typeface="+mn-lt"/>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Konaklar-Pelitli-Yalıncak (Karadeniz Sahil Yolu Bağ.)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2022-2027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1.269.840.000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15.182.314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10.000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4888625"/>
                  </a:ext>
                </a:extLst>
              </a:tr>
              <a:tr h="308051">
                <a:tc>
                  <a:txBody>
                    <a:bodyPr/>
                    <a:lstStyle/>
                    <a:p>
                      <a:pPr algn="ctr" fontAlgn="ctr"/>
                      <a:r>
                        <a:rPr lang="tr-TR" sz="800" b="1" i="0" u="none" strike="noStrike">
                          <a:solidFill>
                            <a:srgbClr val="000000"/>
                          </a:solidFill>
                          <a:effectLst/>
                          <a:latin typeface="+mn-lt"/>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Yomra-Özdil-Yağmurdere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a:solidFill>
                            <a:srgbClr val="000000"/>
                          </a:solidFill>
                          <a:effectLst/>
                          <a:latin typeface="+mn-lt"/>
                        </a:rPr>
                        <a:t>2019-2027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534.611.014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104.358.685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200.000.000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16882930"/>
                  </a:ext>
                </a:extLst>
              </a:tr>
              <a:tr h="308051">
                <a:tc>
                  <a:txBody>
                    <a:bodyPr/>
                    <a:lstStyle/>
                    <a:p>
                      <a:pPr algn="ctr" fontAlgn="ctr"/>
                      <a:r>
                        <a:rPr lang="tr-TR" sz="800" b="1" i="0" u="none" strike="noStrike">
                          <a:solidFill>
                            <a:srgbClr val="000000"/>
                          </a:solidFill>
                          <a:effectLst/>
                          <a:latin typeface="+mn-lt"/>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Akçaabat Geçişi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2023-2026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12.780.000.000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10.000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7462158"/>
                  </a:ext>
                </a:extLst>
              </a:tr>
              <a:tr h="308051">
                <a:tc>
                  <a:txBody>
                    <a:bodyPr/>
                    <a:lstStyle/>
                    <a:p>
                      <a:pPr algn="ctr" fontAlgn="ctr"/>
                      <a:r>
                        <a:rPr lang="tr-TR" sz="800" b="1" i="0" u="none" strike="noStrike">
                          <a:solidFill>
                            <a:srgbClr val="000000"/>
                          </a:solidFill>
                          <a:effectLst/>
                          <a:latin typeface="+mn-lt"/>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Akçaabat-Yıldızlı-Söğütlü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dirty="0">
                          <a:solidFill>
                            <a:srgbClr val="000000"/>
                          </a:solidFill>
                          <a:effectLst/>
                          <a:latin typeface="+mn-lt"/>
                        </a:rPr>
                        <a:t>2016-2027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409.219.632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269.829.194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66.000.000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54500686"/>
                  </a:ext>
                </a:extLst>
              </a:tr>
              <a:tr h="308051">
                <a:tc>
                  <a:txBody>
                    <a:bodyPr/>
                    <a:lstStyle/>
                    <a:p>
                      <a:pPr algn="ctr" fontAlgn="ctr"/>
                      <a:r>
                        <a:rPr lang="tr-TR" sz="800" b="1" i="0" u="none" strike="noStrike">
                          <a:solidFill>
                            <a:srgbClr val="000000"/>
                          </a:solidFill>
                          <a:effectLst/>
                          <a:latin typeface="+mn-lt"/>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Şalpazarı-İskenderli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2020-2027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390.272.018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51.463.077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80.000.000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3466477"/>
                  </a:ext>
                </a:extLst>
              </a:tr>
              <a:tr h="308051">
                <a:tc>
                  <a:txBody>
                    <a:bodyPr/>
                    <a:lstStyle/>
                    <a:p>
                      <a:pPr algn="ctr" fontAlgn="ctr"/>
                      <a:r>
                        <a:rPr lang="tr-TR" sz="800" b="1" i="0" u="none" strike="noStrike">
                          <a:solidFill>
                            <a:srgbClr val="000000"/>
                          </a:solidFill>
                          <a:effectLst/>
                          <a:latin typeface="+mn-lt"/>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 Ayr.-Karşıyaka-Uğurlu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a:solidFill>
                            <a:srgbClr val="000000"/>
                          </a:solidFill>
                          <a:effectLst/>
                          <a:latin typeface="+mn-lt"/>
                        </a:rPr>
                        <a:t>2020-2027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181.606.878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9.592.827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40.000.000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43581459"/>
                  </a:ext>
                </a:extLst>
              </a:tr>
              <a:tr h="308051">
                <a:tc>
                  <a:txBody>
                    <a:bodyPr/>
                    <a:lstStyle/>
                    <a:p>
                      <a:pPr algn="ctr" fontAlgn="ctr"/>
                      <a:r>
                        <a:rPr lang="tr-TR" sz="800" b="1" i="0" u="none" strike="noStrike">
                          <a:solidFill>
                            <a:srgbClr val="000000"/>
                          </a:solidFill>
                          <a:effectLst/>
                          <a:latin typeface="+mn-lt"/>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Yalıncak-Bulak-Çağlayan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2017-2027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1.827.718.990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388.011.317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200.000.000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384806"/>
                  </a:ext>
                </a:extLst>
              </a:tr>
              <a:tr h="308051">
                <a:tc>
                  <a:txBody>
                    <a:bodyPr/>
                    <a:lstStyle/>
                    <a:p>
                      <a:pPr algn="ctr" fontAlgn="ctr"/>
                      <a:r>
                        <a:rPr lang="tr-TR" sz="800" b="1" i="0" u="none" strike="noStrike">
                          <a:solidFill>
                            <a:srgbClr val="000000"/>
                          </a:solidFill>
                          <a:effectLst/>
                          <a:latin typeface="+mn-lt"/>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Of-Çaykara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a:solidFill>
                            <a:srgbClr val="000000"/>
                          </a:solidFill>
                          <a:effectLst/>
                          <a:latin typeface="+mn-lt"/>
                        </a:rPr>
                        <a:t>2017-2027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2.609.330.295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359.577.662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909.945.000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26388030"/>
                  </a:ext>
                </a:extLst>
              </a:tr>
              <a:tr h="308051">
                <a:tc>
                  <a:txBody>
                    <a:bodyPr/>
                    <a:lstStyle/>
                    <a:p>
                      <a:pPr algn="ctr" fontAlgn="ctr"/>
                      <a:r>
                        <a:rPr lang="tr-TR" sz="800" b="1" i="0" u="none" strike="noStrike" dirty="0">
                          <a:solidFill>
                            <a:srgbClr val="000000"/>
                          </a:solidFill>
                          <a:effectLst/>
                          <a:latin typeface="+mn-lt"/>
                        </a:rPr>
                        <a:t>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Turizm Alanı ve Merkezi Yolları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TURİZM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2005-2027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459.271.000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382.135.000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76.834.000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5694835"/>
                  </a:ext>
                </a:extLst>
              </a:tr>
              <a:tr h="308051">
                <a:tc>
                  <a:txBody>
                    <a:bodyPr/>
                    <a:lstStyle/>
                    <a:p>
                      <a:pPr algn="ctr" fontAlgn="ctr"/>
                      <a:r>
                        <a:rPr lang="tr-TR" sz="800" b="1" i="0" u="none" strike="noStrike" dirty="0">
                          <a:solidFill>
                            <a:srgbClr val="000000"/>
                          </a:solidFill>
                          <a:effectLst/>
                          <a:latin typeface="+mn-lt"/>
                        </a:rPr>
                        <a:t>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Trabzon-Aşkale (Bölünmüş Yol-Tünel)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000" b="0" i="0" u="none" strike="noStrike">
                          <a:solidFill>
                            <a:srgbClr val="000000"/>
                          </a:solidFill>
                          <a:effectLst/>
                          <a:latin typeface="+mn-lt"/>
                        </a:rPr>
                        <a:t>2001-2027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a:solidFill>
                            <a:srgbClr val="000000"/>
                          </a:solidFill>
                          <a:effectLst/>
                          <a:latin typeface="+mn-lt"/>
                        </a:rPr>
                        <a:t>27.470.515.900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15.307.751.221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ctr"/>
                      <a:r>
                        <a:rPr lang="tr-TR" sz="1000" b="0" i="0" u="none" strike="noStrike" dirty="0">
                          <a:solidFill>
                            <a:srgbClr val="000000"/>
                          </a:solidFill>
                          <a:effectLst/>
                          <a:latin typeface="+mn-lt"/>
                        </a:rPr>
                        <a:t>2.000.987.002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80440786"/>
                  </a:ext>
                </a:extLst>
              </a:tr>
              <a:tr h="308051">
                <a:tc>
                  <a:txBody>
                    <a:bodyPr/>
                    <a:lstStyle/>
                    <a:p>
                      <a:pPr algn="ctr" fontAlgn="ctr"/>
                      <a:r>
                        <a:rPr lang="tr-TR" sz="800" b="1" i="0" u="none" strike="noStrike" dirty="0">
                          <a:solidFill>
                            <a:srgbClr val="000000"/>
                          </a:solidFill>
                          <a:effectLst/>
                          <a:latin typeface="+mn-lt"/>
                        </a:rPr>
                        <a:t>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pPr algn="ctr" fontAlgn="ctr"/>
                      <a:endParaRPr lang="tr-TR" sz="1200" b="1" i="0" u="none" strike="noStrike" dirty="0">
                        <a:solidFill>
                          <a:srgbClr val="000000"/>
                        </a:solidFill>
                        <a:effectLst/>
                        <a:latin typeface="+mn-lt"/>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l" fontAlgn="ctr"/>
                      <a:r>
                        <a:rPr lang="tr-TR" sz="1000" b="0" i="0" u="none" strike="noStrike" dirty="0">
                          <a:solidFill>
                            <a:srgbClr val="000000"/>
                          </a:solidFill>
                          <a:effectLst/>
                          <a:latin typeface="+mn-lt"/>
                        </a:rPr>
                        <a:t>Akçaabat-Düzköy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KARAYOLU ULAŞTIRMASI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tr-TR" sz="1000" b="0" i="0" u="none" strike="noStrike" dirty="0">
                          <a:solidFill>
                            <a:srgbClr val="000000"/>
                          </a:solidFill>
                          <a:effectLst/>
                          <a:latin typeface="+mn-lt"/>
                        </a:rPr>
                        <a:t>Trabzon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dirty="0">
                          <a:solidFill>
                            <a:srgbClr val="000000"/>
                          </a:solidFill>
                          <a:effectLst/>
                          <a:latin typeface="+mn-lt"/>
                        </a:rPr>
                        <a:t>2014-2027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3.254.897.795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706.673.024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tr-TR" sz="1000" b="0" i="0" u="none" strike="noStrike" dirty="0">
                          <a:solidFill>
                            <a:srgbClr val="000000"/>
                          </a:solidFill>
                          <a:effectLst/>
                          <a:latin typeface="+mn-lt"/>
                        </a:rPr>
                        <a:t>300.000.000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070215"/>
                  </a:ext>
                </a:extLst>
              </a:tr>
              <a:tr h="308051">
                <a:tc gridSpan="6">
                  <a:txBody>
                    <a:bodyPr/>
                    <a:lstStyle/>
                    <a:p>
                      <a:pPr algn="l" fontAlgn="ctr"/>
                      <a:r>
                        <a:rPr lang="tr-TR" sz="1200" b="1" i="0" u="none" strike="noStrike" dirty="0">
                          <a:solidFill>
                            <a:srgbClr val="000000"/>
                          </a:solidFill>
                          <a:effectLst/>
                          <a:latin typeface="+mn-lt"/>
                        </a:rPr>
                        <a:t>KARAYOLLARI TOPLAM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tr-TR"/>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tr-T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1200" b="1" i="0" u="none" strike="noStrike">
                          <a:solidFill>
                            <a:srgbClr val="000000"/>
                          </a:solidFill>
                          <a:effectLst/>
                          <a:latin typeface="+mn-lt"/>
                        </a:rPr>
                        <a:t>62.121.867.422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ctr"/>
                      <a:r>
                        <a:rPr lang="tr-TR" sz="1200" b="1" i="0" u="none" strike="noStrike">
                          <a:solidFill>
                            <a:srgbClr val="000000"/>
                          </a:solidFill>
                          <a:effectLst/>
                          <a:latin typeface="+mn-lt"/>
                        </a:rPr>
                        <a:t>25.718.612.014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r" fontAlgn="ctr"/>
                      <a:r>
                        <a:rPr lang="tr-TR" sz="1200" b="1" i="0" u="none" strike="noStrike" dirty="0">
                          <a:solidFill>
                            <a:srgbClr val="000000"/>
                          </a:solidFill>
                          <a:effectLst/>
                          <a:latin typeface="+mn-lt"/>
                        </a:rPr>
                        <a:t>4.617.796.002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557141440"/>
                  </a:ext>
                </a:extLst>
              </a:tr>
            </a:tbl>
          </a:graphicData>
        </a:graphic>
      </p:graphicFrame>
    </p:spTree>
    <p:extLst>
      <p:ext uri="{BB962C8B-B14F-4D97-AF65-F5344CB8AC3E}">
        <p14:creationId xmlns:p14="http://schemas.microsoft.com/office/powerpoint/2010/main" val="254078533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5066</TotalTime>
  <Words>1055</Words>
  <Application>Microsoft Office PowerPoint</Application>
  <PresentationFormat>Geniş ekran</PresentationFormat>
  <Paragraphs>509</Paragraphs>
  <Slides>13</Slides>
  <Notes>9</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13</vt:i4>
      </vt:variant>
    </vt:vector>
  </HeadingPairs>
  <TitlesOfParts>
    <vt:vector size="22" baseType="lpstr">
      <vt:lpstr>Arial</vt:lpstr>
      <vt:lpstr>Arial Black</vt:lpstr>
      <vt:lpstr>Bodoni MT</vt:lpstr>
      <vt:lpstr>Calibri</vt:lpstr>
      <vt:lpstr>Calibri Light</vt:lpstr>
      <vt:lpstr>Segoe UI</vt:lpstr>
      <vt:lpstr>Tahoma</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Selami TURHAL</dc:creator>
  <cp:lastModifiedBy>Merve KARA</cp:lastModifiedBy>
  <cp:revision>566</cp:revision>
  <cp:lastPrinted>2024-01-31T06:14:13Z</cp:lastPrinted>
  <dcterms:created xsi:type="dcterms:W3CDTF">2016-12-29T09:37:50Z</dcterms:created>
  <dcterms:modified xsi:type="dcterms:W3CDTF">2024-01-31T06:22:14Z</dcterms:modified>
</cp:coreProperties>
</file>